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p:regular r:id="rId32"/>
      <p:bold r:id="rId33"/>
      <p:italic r:id="rId34"/>
      <p:boldItalic r:id="rId35"/>
    </p:embeddedFont>
    <p:embeddedFont>
      <p:font typeface="Nunito"/>
      <p:regular r:id="rId36"/>
      <p:bold r:id="rId37"/>
      <p:italic r:id="rId38"/>
      <p:boldItalic r:id="rId39"/>
    </p:embeddedFont>
    <p:embeddedFont>
      <p:font typeface="Maven Pro"/>
      <p:regular r:id="rId40"/>
      <p:bold r:id="rId41"/>
    </p:embeddedFont>
    <p:embeddedFont>
      <p:font typeface="Comfortaa"/>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AE7EDBC-8B3D-4F1C-9068-DFDCB5BF0347}">
  <a:tblStyle styleId="{1AE7EDBC-8B3D-4F1C-9068-DFDCB5BF034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regular.fntdata"/><Relationship Id="rId20" Type="http://schemas.openxmlformats.org/officeDocument/2006/relationships/slide" Target="slides/slide14.xml"/><Relationship Id="rId42" Type="http://schemas.openxmlformats.org/officeDocument/2006/relationships/font" Target="fonts/Comfortaa-regular.fntdata"/><Relationship Id="rId41" Type="http://schemas.openxmlformats.org/officeDocument/2006/relationships/font" Target="fonts/MavenPro-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Comfortaa-bold.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Nunito-bold.fntdata"/><Relationship Id="rId14" Type="http://schemas.openxmlformats.org/officeDocument/2006/relationships/slide" Target="slides/slide8.xml"/><Relationship Id="rId36" Type="http://schemas.openxmlformats.org/officeDocument/2006/relationships/font" Target="fonts/Nunito-regular.fntdata"/><Relationship Id="rId17" Type="http://schemas.openxmlformats.org/officeDocument/2006/relationships/slide" Target="slides/slide11.xml"/><Relationship Id="rId39" Type="http://schemas.openxmlformats.org/officeDocument/2006/relationships/font" Target="fonts/Nunito-boldItalic.fntdata"/><Relationship Id="rId16" Type="http://schemas.openxmlformats.org/officeDocument/2006/relationships/slide" Target="slides/slide10.xml"/><Relationship Id="rId38" Type="http://schemas.openxmlformats.org/officeDocument/2006/relationships/font" Target="fonts/Nuni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smihelp.org/research.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Bradley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1a08a3cbe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1a08a3cbe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007">
                <a:solidFill>
                  <a:srgbClr val="424242"/>
                </a:solidFill>
                <a:latin typeface="Nunito"/>
                <a:ea typeface="Nunito"/>
                <a:cs typeface="Nunito"/>
                <a:sym typeface="Nunito"/>
              </a:rPr>
              <a:t>Our target was ‘Mental Health Coverage” and whether or not a company offers it as a benefit. So, when choosing our targets we wanted to make sure that they were variables that could help predict that in some way. We also chose features on interest; if two variables could be associated with one another, or have a casual relationship based on a negative or positive correlation. For example, mental health coverage in tech,  mental health coverage while working from home? Comparing whether or not companies offer mental health coverage with Age and current mental health disorders could possibly show recommendations to companies to offer mental health coverage to their employees or not. These are all things we were thinking of while selecting our features.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2e1a5ac5c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2e1a5ac5c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Here is just a list of all of the features we chose.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2e6cfbb78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2e6cfbb78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target we chose. So, does a company or place of employment have mental health coverage benefits for their employers. We chose this question because we know that models perform better when given the most relevant information about what is being predicted. This question was both relevant and straightforward.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148523cfa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148523cf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Stacey- </a:t>
            </a:r>
            <a:r>
              <a:rPr lang="en"/>
              <a:t>This ERD was made with QuickDB.  We created two tables, one for the general information of the employee </a:t>
            </a:r>
            <a:r>
              <a:rPr lang="en"/>
              <a:t>respondents, and the second that contained their responses to the questions pertaining to mental health care coverage.  We then exported the created schema into PGAdmin4 in order to create our database.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1ea81fa78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1ea81fa78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Stacey- </a:t>
            </a:r>
            <a:r>
              <a:rPr lang="en"/>
              <a:t>Two screenshots from our PostgreSQL database.  </a:t>
            </a:r>
            <a:r>
              <a:rPr lang="en">
                <a:solidFill>
                  <a:schemeClr val="dk1"/>
                </a:solidFill>
              </a:rPr>
              <a:t>Our database was</a:t>
            </a:r>
            <a:r>
              <a:rPr lang="en">
                <a:solidFill>
                  <a:schemeClr val="dk1"/>
                </a:solidFill>
              </a:rPr>
              <a:t> created as a PostgreSQL using PGAdmin4.  The two tables from our ERD were created by exporting the schema into PGAdmin.  Our data was sliced into two separate csv files containing the proper columns in order to import the data into the appropriate tables.  Once both tables of data were imported, we were able to query simple select statements, as well as create a join between the two tables on the ID columns.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1a08a3c99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1a08a3c99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Bradley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1a08a3c9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1a08a3c9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Bradley</a:t>
            </a:r>
            <a:endParaRPr/>
          </a:p>
          <a:p>
            <a:pPr indent="0" lvl="0" marL="0" rtl="0" algn="l">
              <a:spcBef>
                <a:spcPts val="0"/>
              </a:spcBef>
              <a:spcAft>
                <a:spcPts val="0"/>
              </a:spcAft>
              <a:buNone/>
            </a:pPr>
            <a:r>
              <a:t/>
            </a:r>
            <a:endParaRPr/>
          </a:p>
          <a:p>
            <a:pPr indent="-304800" lvl="0" marL="457200" rtl="0" algn="l">
              <a:spcBef>
                <a:spcPts val="0"/>
              </a:spcBef>
              <a:spcAft>
                <a:spcPts val="0"/>
              </a:spcAft>
              <a:buClr>
                <a:schemeClr val="dk1"/>
              </a:buClr>
              <a:buSzPts val="1200"/>
              <a:buChar char="●"/>
            </a:pPr>
            <a:r>
              <a:rPr lang="en" sz="1200">
                <a:solidFill>
                  <a:schemeClr val="dk1"/>
                </a:solidFill>
              </a:rPr>
              <a:t>Features are the variables used to make a prediction. Target is the predicted outcome.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1828584d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1828584d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Bradley</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Classification is used to predict discrete outcomes. </a:t>
            </a:r>
            <a:endParaRPr sz="1200"/>
          </a:p>
          <a:p>
            <a:pPr indent="45720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Logistic regression predicts binary outcomes, meaning that there are only two possible outcomes</a:t>
            </a:r>
            <a:endParaRPr b="1"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rgbClr val="2B2B2B"/>
              </a:buClr>
              <a:buSzPts val="1200"/>
              <a:buFont typeface="Roboto"/>
              <a:buChar char="○"/>
            </a:pPr>
            <a:r>
              <a:rPr b="1" lang="en" sz="1200">
                <a:solidFill>
                  <a:srgbClr val="2B2B2B"/>
                </a:solidFill>
                <a:latin typeface="Roboto"/>
                <a:ea typeface="Roboto"/>
                <a:cs typeface="Roboto"/>
                <a:sym typeface="Roboto"/>
              </a:rPr>
              <a:t>Regression</a:t>
            </a:r>
            <a:r>
              <a:rPr lang="en" sz="1200">
                <a:solidFill>
                  <a:srgbClr val="2B2B2B"/>
                </a:solidFill>
                <a:latin typeface="Roboto"/>
                <a:ea typeface="Roboto"/>
                <a:cs typeface="Roboto"/>
                <a:sym typeface="Roboto"/>
              </a:rPr>
              <a:t> is used to predict continuous variables.</a:t>
            </a:r>
            <a:endParaRPr/>
          </a:p>
          <a:p>
            <a:pPr indent="-298450" lvl="0" marL="914400" rtl="0" algn="l">
              <a:spcBef>
                <a:spcPts val="0"/>
              </a:spcBef>
              <a:spcAft>
                <a:spcPts val="0"/>
              </a:spcAft>
              <a:buSzPts val="1100"/>
              <a:buChar char="●"/>
            </a:pPr>
            <a:r>
              <a:rPr lang="en"/>
              <a:t>Survey</a:t>
            </a:r>
            <a:r>
              <a:rPr lang="en"/>
              <a:t> data was an incomplete data source.  </a:t>
            </a:r>
            <a:endParaRPr/>
          </a:p>
          <a:p>
            <a:pPr indent="-298450" lvl="0" marL="914400" rtl="0" algn="l">
              <a:spcBef>
                <a:spcPts val="0"/>
              </a:spcBef>
              <a:spcAft>
                <a:spcPts val="0"/>
              </a:spcAft>
              <a:buSzPts val="1100"/>
              <a:buChar char="●"/>
            </a:pPr>
            <a:r>
              <a:rPr lang="en"/>
              <a:t>This </a:t>
            </a:r>
            <a:r>
              <a:rPr lang="en"/>
              <a:t>required</a:t>
            </a:r>
            <a:r>
              <a:rPr lang="en"/>
              <a:t> many assumptions to make and cause </a:t>
            </a:r>
            <a:r>
              <a:rPr lang="en"/>
              <a:t>unintended</a:t>
            </a:r>
            <a:r>
              <a:rPr lang="en"/>
              <a:t> bias.</a:t>
            </a:r>
            <a:endParaRPr/>
          </a:p>
          <a:p>
            <a:pPr indent="-298450" lvl="0" marL="914400" rtl="0" algn="l">
              <a:spcBef>
                <a:spcPts val="0"/>
              </a:spcBef>
              <a:spcAft>
                <a:spcPts val="0"/>
              </a:spcAft>
              <a:buSzPts val="1100"/>
              <a:buChar char="●"/>
            </a:pPr>
            <a:r>
              <a:rPr lang="en"/>
              <a:t>Features were </a:t>
            </a:r>
            <a:r>
              <a:rPr lang="en"/>
              <a:t>heavily</a:t>
            </a:r>
            <a:r>
              <a:rPr lang="en"/>
              <a:t> skewed in one </a:t>
            </a:r>
            <a:r>
              <a:rPr lang="en"/>
              <a:t>direction</a:t>
            </a:r>
            <a:r>
              <a:rPr lang="en"/>
              <a:t> that may have caused underfitting. </a:t>
            </a:r>
            <a:endParaRPr/>
          </a:p>
          <a:p>
            <a:pPr indent="-298450" lvl="0" marL="914400" rtl="0" algn="l">
              <a:spcBef>
                <a:spcPts val="0"/>
              </a:spcBef>
              <a:spcAft>
                <a:spcPts val="0"/>
              </a:spcAft>
              <a:buSzPts val="1100"/>
              <a:buChar char="●"/>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3a469364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3a469364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Bradley</a:t>
            </a:r>
            <a:endParaRPr b="1" i="1"/>
          </a:p>
          <a:p>
            <a:pPr indent="0" lvl="0" marL="0" rtl="0" algn="l">
              <a:spcBef>
                <a:spcPts val="0"/>
              </a:spcBef>
              <a:spcAft>
                <a:spcPts val="0"/>
              </a:spcAft>
              <a:buNone/>
            </a:pPr>
            <a:r>
              <a:t/>
            </a:r>
            <a:endParaRPr b="1" i="1"/>
          </a:p>
          <a:p>
            <a:pPr indent="0" lvl="0" marL="0" rtl="0" algn="l">
              <a:spcBef>
                <a:spcPts val="0"/>
              </a:spcBef>
              <a:spcAft>
                <a:spcPts val="0"/>
              </a:spcAft>
              <a:buNone/>
            </a:pPr>
            <a:r>
              <a:rPr i="1" lang="en"/>
              <a:t>Optimizing</a:t>
            </a:r>
            <a:r>
              <a:rPr lang="en"/>
              <a:t> of Classification </a:t>
            </a:r>
            <a:r>
              <a:rPr lang="en"/>
              <a:t>algorithms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Models</a:t>
            </a:r>
            <a:endParaRPr/>
          </a:p>
          <a:p>
            <a:pPr indent="-298450" lvl="0" marL="457200" rtl="0" algn="l">
              <a:spcBef>
                <a:spcPts val="0"/>
              </a:spcBef>
              <a:spcAft>
                <a:spcPts val="0"/>
              </a:spcAft>
              <a:buSzPts val="1100"/>
              <a:buAutoNum type="arabicPeriod"/>
            </a:pPr>
            <a:r>
              <a:rPr lang="en"/>
              <a:t>Parameters</a:t>
            </a:r>
            <a:endParaRPr/>
          </a:p>
          <a:p>
            <a:pPr indent="-298450" lvl="0" marL="457200" rtl="0" algn="l">
              <a:spcBef>
                <a:spcPts val="0"/>
              </a:spcBef>
              <a:spcAft>
                <a:spcPts val="0"/>
              </a:spcAft>
              <a:buSzPts val="1100"/>
              <a:buAutoNum type="arabicPeriod"/>
            </a:pPr>
            <a:r>
              <a:rPr lang="en"/>
              <a:t>Random State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37846f223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37846f223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Bradley - How we answer the question we choose.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2e1a5ac5c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2e1a5ac5c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Stacey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1a08a3c99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1a08a3c99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Stacey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2f82d81c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2f82d81c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Stacey - should I read through this storyboard, even tho all of these processes will be already explained?</a:t>
            </a:r>
            <a:endParaRPr/>
          </a:p>
          <a:p>
            <a:pPr indent="0" lvl="0" marL="0" rtl="0" algn="l">
              <a:spcBef>
                <a:spcPts val="0"/>
              </a:spcBef>
              <a:spcAft>
                <a:spcPts val="0"/>
              </a:spcAft>
              <a:buNone/>
            </a:pPr>
            <a:r>
              <a:rPr lang="en"/>
              <a:t>This storyboard demonstrates our processes we used to complete our final project.  First, we decided on a question that we wanted answered: Will your potential employer offer mental health coverage in your healthcare plan?  Next, we created a PostgreSQL database using PGAdmin4 .  This data was cleaned, and encoded during the EDA phase of our project.  A heatmap and plots were created from the data after EDA was completed.  Multiple machine learning algorithms were ran in order to achieve the best accuracy.  Of those, the Gradient Boosting Classifier was the best achieving 83% accuracy.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storyboard gives our basic structure used for this project.  We decided on the question we wanted answered, created the database according to the features/target data we selected.  We performed EDA to the dataset we chose.  The machine learning model was created using the </a:t>
            </a:r>
            <a:r>
              <a:rPr lang="en"/>
              <a:t>gradient boosting classifier, and we found the model to be 83% accurate as to predicting whether a company will provide health care coverage in their insurance coverage. </a:t>
            </a:r>
            <a:r>
              <a:rPr lang="en"/>
              <a: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1828584df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1828584df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Stacey - A dashboard was created with Tableau Public.  Of the five worksheets created, three were used on the Dashboard.  The first worksheet (Number of Mental Health Coverage by Country) is a world map showing the counts of mental health coverage by country.  This worksheet is interactive because you can adjust the filters to show the different counts in each country for the different coverage responses: Yes, No, NA, I don't know, and Not eligible for coverage.  This map is interactive so that the user can select the specific count they are interested in seeing for each country.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third worksheet is a bar chart that shows if the </a:t>
            </a:r>
            <a:r>
              <a:rPr lang="en"/>
              <a:t>respondents</a:t>
            </a:r>
            <a:r>
              <a:rPr lang="en"/>
              <a:t> company is a tech company or not, and whether or not the respondent works from home Always, Never or Sometimes.  We were interested in this number because we were curious if there is a relationship between mental health and working from home, and whether or not an employer would offer coverage for those employees working from home that would need mental health coverage.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last worksheet used on the dashboard shows the percentages from the answers of the respondents as to whether they have a mental health disorder (yes, no, maybe) and if those respondents have mental health care coverage (Yes, No, NA, I don't know, Not eligible for Coverage).  This was interesting to see the correlation between someone who has a mental health disorder, and if they do or do not have mental health care coverage to treat the disorder.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Most importantly, we used an image displaying the results of the accuracy score, confusion matrix, and classification report for our machine learning model.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1a08a3c99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1a08a3c99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Ariana</a:t>
            </a:r>
            <a:endParaRPr/>
          </a:p>
          <a:p>
            <a:pPr indent="0" lvl="0" marL="0" rtl="0" algn="l">
              <a:spcBef>
                <a:spcPts val="0"/>
              </a:spcBef>
              <a:spcAft>
                <a:spcPts val="0"/>
              </a:spcAft>
              <a:buNone/>
            </a:pPr>
            <a:r>
              <a:rPr lang="en"/>
              <a:t>Since we got 83% accuracy on whether or not our question is likely to be answered and accurate, one recommendation that we offer is to try this analysis again using a bigger sample. </a:t>
            </a:r>
            <a:r>
              <a:rPr lang="en">
                <a:solidFill>
                  <a:schemeClr val="dk1"/>
                </a:solidFill>
              </a:rPr>
              <a:t>In the beginning, we had concerns that our dataset would be too small, or inefficient due to all of the null values. </a:t>
            </a:r>
            <a:r>
              <a:rPr lang="en"/>
              <a:t>You could combine other d</a:t>
            </a:r>
            <a:r>
              <a:rPr lang="en"/>
              <a:t>atasets to this one and get more samples and maybe a higher accuracy. Or, you could make the survey responses to be required for respondents in order to have less null values. Another recommendation could be making the data more concise by minimizing variables such as age into age-group. A last recommendation for future analysis could be creating a website that allows users to </a:t>
            </a:r>
            <a:r>
              <a:rPr lang="en"/>
              <a:t>find</a:t>
            </a:r>
            <a:r>
              <a:rPr lang="en"/>
              <a:t> places of employment based on whether or not they offer mental health benefits. They could filter based on state, city, age-group, remote work, country and more. This is something that we played around with towards the end. It also just another way you could allow users to explore the data and get the information that they need.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1a08a3c99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1a08a3c99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424242"/>
                </a:solidFill>
                <a:latin typeface="Nunito"/>
                <a:ea typeface="Nunito"/>
                <a:cs typeface="Nunito"/>
                <a:sym typeface="Nunito"/>
              </a:rPr>
              <a:t>Bradley</a:t>
            </a:r>
            <a:endParaRPr b="1" sz="1200">
              <a:solidFill>
                <a:srgbClr val="424242"/>
              </a:solidFill>
              <a:latin typeface="Nunito"/>
              <a:ea typeface="Nunito"/>
              <a:cs typeface="Nunito"/>
              <a:sym typeface="Nunito"/>
            </a:endParaRPr>
          </a:p>
          <a:p>
            <a:pPr indent="0" lvl="0" marL="0" rtl="0" algn="l">
              <a:lnSpc>
                <a:spcPct val="115000"/>
              </a:lnSpc>
              <a:spcBef>
                <a:spcPts val="1200"/>
              </a:spcBef>
              <a:spcAft>
                <a:spcPts val="0"/>
              </a:spcAft>
              <a:buNone/>
            </a:pPr>
            <a:r>
              <a:rPr lang="en" sz="1200">
                <a:solidFill>
                  <a:srgbClr val="424242"/>
                </a:solidFill>
                <a:latin typeface="Nunito"/>
                <a:ea typeface="Nunito"/>
                <a:cs typeface="Nunito"/>
                <a:sym typeface="Nunito"/>
              </a:rPr>
              <a:t>A larger dataset or different feature selection</a:t>
            </a:r>
            <a:endParaRPr/>
          </a:p>
          <a:p>
            <a:pPr indent="0" lvl="0" marL="0" rtl="0" algn="l">
              <a:lnSpc>
                <a:spcPct val="115000"/>
              </a:lnSpc>
              <a:spcBef>
                <a:spcPts val="1200"/>
              </a:spcBef>
              <a:spcAft>
                <a:spcPts val="1200"/>
              </a:spcAft>
              <a:buNone/>
            </a:pPr>
            <a:r>
              <a:rPr lang="en"/>
              <a:t>Better understanding of our types of data… yes it’s </a:t>
            </a:r>
            <a:r>
              <a:rPr lang="en"/>
              <a:t>categorical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3cb99ba2e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3cb99ba2e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2e50d096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2e50d096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Stacey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1a08a3c99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1a08a3c99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Ariana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148523cf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148523cf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lt1"/>
                </a:highlight>
              </a:rPr>
              <a:t>For our project, our topic was mental health and employment. </a:t>
            </a:r>
            <a:r>
              <a:rPr lang="en">
                <a:highlight>
                  <a:schemeClr val="lt1"/>
                </a:highlight>
              </a:rPr>
              <a:t>We were interested in seeing how mental health is viewed in the workplace. We wanted to use Supervised Machine Learning model to see whether or not employers provide mental healthcares to employees in their benefits plan. </a:t>
            </a:r>
            <a:endParaRPr>
              <a:solidFill>
                <a:schemeClr val="dk1"/>
              </a:solidFill>
              <a:highlight>
                <a:srgbClr val="000000"/>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3cb99ba2e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3cb99ba2e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We began searching for a dataset on Kaggle and through there, found the Open Sourcing Mental Illness(OSMI) </a:t>
            </a:r>
            <a:r>
              <a:rPr lang="en" sz="1200">
                <a:solidFill>
                  <a:schemeClr val="dk1"/>
                </a:solidFill>
                <a:uFill>
                  <a:noFill/>
                </a:uFill>
                <a:hlinkClick r:id="rId2">
                  <a:extLst>
                    <a:ext uri="{A12FA001-AC4F-418D-AE19-62706E023703}">
                      <ahyp:hlinkClr val="tx"/>
                    </a:ext>
                  </a:extLst>
                </a:hlinkClick>
              </a:rPr>
              <a:t>website</a:t>
            </a:r>
            <a:r>
              <a:rPr lang="en" sz="1200">
                <a:solidFill>
                  <a:schemeClr val="dk1"/>
                </a:solidFill>
              </a:rPr>
              <a:t> dedicated to getting people to talk about mental health and the resources provided to both tech. and open source communities. </a:t>
            </a:r>
            <a:r>
              <a:rPr lang="en" sz="1200">
                <a:solidFill>
                  <a:schemeClr val="dk1"/>
                </a:solidFill>
                <a:highlight>
                  <a:schemeClr val="lt1"/>
                </a:highlight>
              </a:rPr>
              <a:t>The dataset we ended up selecting was survey data that asked participants to talk about their experiences with healthcare and mental health in their place of work.</a:t>
            </a:r>
            <a:r>
              <a:rPr lang="en">
                <a:solidFill>
                  <a:schemeClr val="dk1"/>
                </a:solidFill>
                <a:highlight>
                  <a:schemeClr val="dk1"/>
                </a:highlight>
              </a:rPr>
              <a:t> </a:t>
            </a:r>
            <a:r>
              <a:rPr lang="en" sz="1200">
                <a:solidFill>
                  <a:schemeClr val="dk1"/>
                </a:solidFill>
              </a:rPr>
              <a:t>Our group felt that this would be would be a decent representation of relationships of mental health and employment and it met the requirements of having at least 1000 rows of data; ours had 1400.</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148523cfa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148523cfa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Clr>
                <a:schemeClr val="dk1"/>
              </a:buClr>
              <a:buSzPts val="1100"/>
              <a:buFont typeface="Arial"/>
              <a:buNone/>
            </a:pPr>
            <a:r>
              <a:rPr lang="en" sz="957">
                <a:solidFill>
                  <a:srgbClr val="424242"/>
                </a:solidFill>
                <a:highlight>
                  <a:schemeClr val="lt1"/>
                </a:highlight>
                <a:latin typeface="Nunito"/>
                <a:ea typeface="Nunito"/>
                <a:cs typeface="Nunito"/>
                <a:sym typeface="Nunito"/>
              </a:rPr>
              <a:t>While choosing our question that we wanted to ask, we took a deeper dive into our dataset to see what questions were asked and which ones would be the most straightforward and best for a supervised machine learning model to predict. The question we landed on is highlighted.  The ones </a:t>
            </a:r>
            <a:r>
              <a:rPr lang="en" sz="957">
                <a:solidFill>
                  <a:srgbClr val="424242"/>
                </a:solidFill>
                <a:highlight>
                  <a:schemeClr val="lt1"/>
                </a:highlight>
                <a:latin typeface="Nunito"/>
                <a:ea typeface="Nunito"/>
                <a:cs typeface="Nunito"/>
                <a:sym typeface="Nunito"/>
              </a:rPr>
              <a:t>below are other questions that we came up with, but didn’t make the cut. However, we kept them just in case we would be able to answer them while exploring the data, etc. and it would be cool to add in our dashboard or analysis later on.</a:t>
            </a:r>
            <a:endParaRPr sz="7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37846f22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37846f22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24242"/>
                </a:solidFill>
              </a:rPr>
              <a:t>For Data Exploration, we made a few graphs like a bar chart that shows the percentages of mental health coverage by survey respondents. The data is a little bit skewed, but as you can see there are more yes responses than no’s, for mental health coverage. We know that understanding how the features interact with each other is crucial </a:t>
            </a:r>
            <a:r>
              <a:rPr lang="en"/>
              <a:t>when deciding which features to use in a model because if you have a high number of correlated features, it could cause the model to less effective and accurate. So we decided to use a correlation matrix to find different relationships between the variables in our dataset and determine whether or not they were similar enough to skew the output. In order to display those different relationships, we used a correlation heatmap.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1a08a3cbe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1a08a3cbe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24242"/>
                </a:solidFill>
                <a:latin typeface="Nunito"/>
                <a:ea typeface="Nunito"/>
                <a:cs typeface="Nunito"/>
                <a:sym typeface="Nunito"/>
              </a:rPr>
              <a:t>There were a number of things we had to do in order to transform the given data into a form that was easier to interpret. First, we started off by renaming the columns so they could be more concise and easier to read while coding. When choosing features we had columns with:</a:t>
            </a:r>
            <a:endParaRPr sz="900">
              <a:solidFill>
                <a:srgbClr val="424242"/>
              </a:solidFill>
              <a:latin typeface="Nunito"/>
              <a:ea typeface="Nunito"/>
              <a:cs typeface="Nunito"/>
              <a:sym typeface="Nunito"/>
            </a:endParaRPr>
          </a:p>
          <a:p>
            <a:pPr indent="-285750" lvl="0" marL="457200" rtl="0" algn="l">
              <a:lnSpc>
                <a:spcPct val="115000"/>
              </a:lnSpc>
              <a:spcBef>
                <a:spcPts val="1200"/>
              </a:spcBef>
              <a:spcAft>
                <a:spcPts val="0"/>
              </a:spcAft>
              <a:buClr>
                <a:srgbClr val="424242"/>
              </a:buClr>
              <a:buSzPts val="900"/>
              <a:buFont typeface="Nunito"/>
              <a:buChar char="-"/>
            </a:pPr>
            <a:r>
              <a:rPr lang="en" sz="900">
                <a:solidFill>
                  <a:srgbClr val="424242"/>
                </a:solidFill>
                <a:latin typeface="Nunito"/>
                <a:ea typeface="Nunito"/>
                <a:cs typeface="Nunito"/>
                <a:sym typeface="Nunito"/>
              </a:rPr>
              <a:t>Categorical Features; since machine learning algorithms typically work with numerical data, we decided to use ordinal encoding to convert our textual data to numerical data..</a:t>
            </a:r>
            <a:endParaRPr sz="900">
              <a:solidFill>
                <a:srgbClr val="424242"/>
              </a:solidFill>
              <a:latin typeface="Nunito"/>
              <a:ea typeface="Nunito"/>
              <a:cs typeface="Nunito"/>
              <a:sym typeface="Nunito"/>
            </a:endParaRPr>
          </a:p>
          <a:p>
            <a:pPr indent="-285750" lvl="0" marL="457200" rtl="0" algn="l">
              <a:lnSpc>
                <a:spcPct val="115000"/>
              </a:lnSpc>
              <a:spcBef>
                <a:spcPts val="0"/>
              </a:spcBef>
              <a:spcAft>
                <a:spcPts val="0"/>
              </a:spcAft>
              <a:buClr>
                <a:srgbClr val="424242"/>
              </a:buClr>
              <a:buSzPts val="900"/>
              <a:buFont typeface="Nunito"/>
              <a:buChar char="-"/>
            </a:pPr>
            <a:r>
              <a:rPr lang="en" sz="900">
                <a:solidFill>
                  <a:srgbClr val="424242"/>
                </a:solidFill>
                <a:latin typeface="Nunito"/>
                <a:ea typeface="Nunito"/>
                <a:cs typeface="Nunito"/>
                <a:sym typeface="Nunito"/>
              </a:rPr>
              <a:t>Multiple missing values; we had a column with over 1,000 null values. We dropped that column and used fillna() to replace all of our other null values with NA.</a:t>
            </a:r>
            <a:endParaRPr sz="900">
              <a:solidFill>
                <a:srgbClr val="424242"/>
              </a:solidFill>
              <a:latin typeface="Nunito"/>
              <a:ea typeface="Nunito"/>
              <a:cs typeface="Nunito"/>
              <a:sym typeface="Nunito"/>
            </a:endParaRPr>
          </a:p>
          <a:p>
            <a:pPr indent="-285750" lvl="0" marL="457200" rtl="0" algn="l">
              <a:lnSpc>
                <a:spcPct val="115000"/>
              </a:lnSpc>
              <a:spcBef>
                <a:spcPts val="0"/>
              </a:spcBef>
              <a:spcAft>
                <a:spcPts val="0"/>
              </a:spcAft>
              <a:buClr>
                <a:srgbClr val="424242"/>
              </a:buClr>
              <a:buSzPts val="900"/>
              <a:buFont typeface="Nunito"/>
              <a:buChar char="-"/>
            </a:pPr>
            <a:r>
              <a:rPr lang="en" sz="900">
                <a:solidFill>
                  <a:srgbClr val="424242"/>
                </a:solidFill>
                <a:latin typeface="Nunito"/>
                <a:ea typeface="Nunito"/>
                <a:cs typeface="Nunito"/>
                <a:sym typeface="Nunito"/>
              </a:rPr>
              <a:t>Our target was a categorical value as well, so we converted it to an integer to avoid being encoded.</a:t>
            </a:r>
            <a:endParaRPr sz="9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9.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3.png"/><Relationship Id="rId7" Type="http://schemas.openxmlformats.org/officeDocument/2006/relationships/image" Target="../media/image16.jpg"/><Relationship Id="rId8"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27.jpg"/><Relationship Id="rId5" Type="http://schemas.openxmlformats.org/officeDocument/2006/relationships/image" Target="../media/image10.jpg"/><Relationship Id="rId6" Type="http://schemas.openxmlformats.org/officeDocument/2006/relationships/image" Target="../media/image28.png"/><Relationship Id="rId7"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hyperlink" Target="https://public.tableau.com/app/profile/stacey.marotta/viz/Mental_Health_FP/Dashboard1?publish=y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38.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00000"/>
                </a:solidFill>
              </a:rPr>
              <a:t>Mental Health and </a:t>
            </a:r>
            <a:endParaRPr>
              <a:solidFill>
                <a:srgbClr val="000000"/>
              </a:solidFill>
            </a:endParaRPr>
          </a:p>
          <a:p>
            <a:pPr indent="0" lvl="0" marL="0" rtl="0" algn="l">
              <a:spcBef>
                <a:spcPts val="0"/>
              </a:spcBef>
              <a:spcAft>
                <a:spcPts val="0"/>
              </a:spcAft>
              <a:buNone/>
            </a:pPr>
            <a:r>
              <a:rPr lang="en">
                <a:solidFill>
                  <a:srgbClr val="000000"/>
                </a:solidFill>
              </a:rPr>
              <a:t>Employment</a:t>
            </a:r>
            <a:endParaRPr>
              <a:solidFill>
                <a:srgbClr val="000000"/>
              </a:solidFill>
            </a:endParaRPr>
          </a:p>
        </p:txBody>
      </p:sp>
      <p:sp>
        <p:nvSpPr>
          <p:cNvPr id="278" name="Google Shape;278;p13"/>
          <p:cNvSpPr txBox="1"/>
          <p:nvPr>
            <p:ph idx="1" type="subTitle"/>
          </p:nvPr>
        </p:nvSpPr>
        <p:spPr>
          <a:xfrm>
            <a:off x="824000" y="3596300"/>
            <a:ext cx="50169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B2B2B"/>
                </a:solidFill>
              </a:rPr>
              <a:t>Bradley Caldwell, Ariana Davis, and Stacey Marotta</a:t>
            </a:r>
            <a:endParaRPr>
              <a:solidFill>
                <a:srgbClr val="2B2B2B"/>
              </a:solidFill>
            </a:endParaRPr>
          </a:p>
        </p:txBody>
      </p:sp>
      <p:sp>
        <p:nvSpPr>
          <p:cNvPr id="279" name="Google Shape;279;p13"/>
          <p:cNvSpPr txBox="1"/>
          <p:nvPr/>
        </p:nvSpPr>
        <p:spPr>
          <a:xfrm>
            <a:off x="0" y="4835700"/>
            <a:ext cx="1092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Nunito"/>
                <a:ea typeface="Nunito"/>
                <a:cs typeface="Nunito"/>
                <a:sym typeface="Nunito"/>
              </a:rPr>
              <a:t>May 2023</a:t>
            </a:r>
            <a:endParaRPr sz="800">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2"/>
          <p:cNvSpPr txBox="1"/>
          <p:nvPr>
            <p:ph type="title"/>
          </p:nvPr>
        </p:nvSpPr>
        <p:spPr>
          <a:xfrm>
            <a:off x="1303800" y="832825"/>
            <a:ext cx="7030500" cy="9993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Clr>
                <a:srgbClr val="000000"/>
              </a:buClr>
              <a:buSzPts val="852"/>
              <a:buFont typeface="Arial"/>
              <a:buNone/>
            </a:pPr>
            <a:r>
              <a:rPr lang="en">
                <a:latin typeface="Nunito"/>
                <a:ea typeface="Nunito"/>
                <a:cs typeface="Nunito"/>
                <a:sym typeface="Nunito"/>
              </a:rPr>
              <a:t>Feature Selection</a:t>
            </a:r>
            <a:endParaRPr/>
          </a:p>
        </p:txBody>
      </p:sp>
      <p:sp>
        <p:nvSpPr>
          <p:cNvPr id="348" name="Google Shape;348;p22"/>
          <p:cNvSpPr txBox="1"/>
          <p:nvPr>
            <p:ph idx="1" type="body"/>
          </p:nvPr>
        </p:nvSpPr>
        <p:spPr>
          <a:xfrm>
            <a:off x="1303800" y="2005650"/>
            <a:ext cx="5176800" cy="2142300"/>
          </a:xfrm>
          <a:prstGeom prst="rect">
            <a:avLst/>
          </a:prstGeom>
        </p:spPr>
        <p:txBody>
          <a:bodyPr anchorCtr="0" anchor="t" bIns="91425" lIns="91425" spcFirstLastPara="1" rIns="91425" wrap="square" tIns="91425">
            <a:noAutofit/>
          </a:bodyPr>
          <a:lstStyle/>
          <a:p>
            <a:pPr indent="-349726" lvl="0" marL="457200" rtl="0" algn="l">
              <a:lnSpc>
                <a:spcPct val="95000"/>
              </a:lnSpc>
              <a:spcBef>
                <a:spcPts val="0"/>
              </a:spcBef>
              <a:spcAft>
                <a:spcPts val="0"/>
              </a:spcAft>
              <a:buSzPts val="1908"/>
              <a:buChar char="-"/>
            </a:pPr>
            <a:r>
              <a:rPr lang="en" sz="1907"/>
              <a:t>Target</a:t>
            </a:r>
            <a:endParaRPr sz="1907"/>
          </a:p>
          <a:p>
            <a:pPr indent="-349726" lvl="0" marL="457200" rtl="0" algn="l">
              <a:lnSpc>
                <a:spcPct val="95000"/>
              </a:lnSpc>
              <a:spcBef>
                <a:spcPts val="0"/>
              </a:spcBef>
              <a:spcAft>
                <a:spcPts val="0"/>
              </a:spcAft>
              <a:buSzPts val="1908"/>
              <a:buChar char="-"/>
            </a:pPr>
            <a:r>
              <a:rPr lang="en" sz="1907"/>
              <a:t>Interest</a:t>
            </a:r>
            <a:endParaRPr sz="1907"/>
          </a:p>
          <a:p>
            <a:pPr indent="-349726" lvl="0" marL="457200" rtl="0" algn="l">
              <a:lnSpc>
                <a:spcPct val="95000"/>
              </a:lnSpc>
              <a:spcBef>
                <a:spcPts val="0"/>
              </a:spcBef>
              <a:spcAft>
                <a:spcPts val="0"/>
              </a:spcAft>
              <a:buSzPts val="1908"/>
              <a:buChar char="-"/>
            </a:pPr>
            <a:r>
              <a:rPr lang="en" sz="1907"/>
              <a:t>Future Analyses &amp; Recommendations</a:t>
            </a:r>
            <a:endParaRPr sz="2000"/>
          </a:p>
        </p:txBody>
      </p:sp>
      <p:pic>
        <p:nvPicPr>
          <p:cNvPr id="349" name="Google Shape;349;p22"/>
          <p:cNvPicPr preferRelativeResize="0"/>
          <p:nvPr/>
        </p:nvPicPr>
        <p:blipFill>
          <a:blip r:embed="rId3">
            <a:alphaModFix/>
          </a:blip>
          <a:stretch>
            <a:fillRect/>
          </a:stretch>
        </p:blipFill>
        <p:spPr>
          <a:xfrm>
            <a:off x="7080700" y="150025"/>
            <a:ext cx="1766800" cy="1956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3"/>
          <p:cNvSpPr txBox="1"/>
          <p:nvPr>
            <p:ph type="title"/>
          </p:nvPr>
        </p:nvSpPr>
        <p:spPr>
          <a:xfrm>
            <a:off x="1214775" y="761775"/>
            <a:ext cx="1886100" cy="64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Features</a:t>
            </a:r>
            <a:endParaRPr/>
          </a:p>
        </p:txBody>
      </p:sp>
      <p:graphicFrame>
        <p:nvGraphicFramePr>
          <p:cNvPr id="355" name="Google Shape;355;p23"/>
          <p:cNvGraphicFramePr/>
          <p:nvPr/>
        </p:nvGraphicFramePr>
        <p:xfrm>
          <a:off x="1367950" y="1529975"/>
          <a:ext cx="3000000" cy="3000000"/>
        </p:xfrm>
        <a:graphic>
          <a:graphicData uri="http://schemas.openxmlformats.org/drawingml/2006/table">
            <a:tbl>
              <a:tblPr>
                <a:noFill/>
                <a:tableStyleId>{1AE7EDBC-8B3D-4F1C-9068-DFDCB5BF0347}</a:tableStyleId>
              </a:tblPr>
              <a:tblGrid>
                <a:gridCol w="1447800"/>
                <a:gridCol w="1447800"/>
                <a:gridCol w="1447800"/>
                <a:gridCol w="1447800"/>
                <a:gridCol w="1447800"/>
              </a:tblGrid>
              <a:tr h="381000">
                <a:tc gridSpan="5">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Features</a:t>
                      </a:r>
                      <a:endParaRPr/>
                    </a:p>
                  </a:txBody>
                  <a:tcPr marT="91425" marB="91425" marR="91425" marL="91425"/>
                </a:tc>
                <a:tc hMerge="1"/>
                <a:tc hMerge="1"/>
                <a:tc hMerge="1"/>
                <a:tc hMerge="1"/>
              </a:tr>
              <a:tr h="381000">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‘TECH_COMPANY’</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'MENTAL_HEALTH_OPTIONS_UNDER_COVERAGE'</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'EMPLOYER_OFFER_MENTAL_HEALTH_RESOURCES'</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'MEDICAL_COVERAGE_INCLUDING_MENTAL_HEALTH_TREATMENT'</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'PREV_EMPLOYERS_PROVIDE_MENTAL_HEALTH_BENEFITS'</a:t>
                      </a:r>
                      <a:endParaRPr/>
                    </a:p>
                  </a:txBody>
                  <a:tcPr marT="91425" marB="91425" marR="91425" marL="91425"/>
                </a:tc>
              </a:tr>
              <a:tr h="381000">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'AWARENESS_OF_MENTAL_HEALTH_COVERAGE_BY_PREV_EMPLOYERS'</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'PREV_EMPLOYER_OFFER_MENTAL_HEALTH_RESOURCES'</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‘MENTAL_HEALTH_IDENTITY_HURT_CAREER’</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‘CURRENT_MENTAL_HEALTH_DISORDER’</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‘AGE’</a:t>
                      </a:r>
                      <a:endParaRPr/>
                    </a:p>
                  </a:txBody>
                  <a:tcPr marT="91425" marB="91425" marR="91425" marL="91425">
                    <a:lnB cap="flat" cmpd="sng" w="9525">
                      <a:solidFill>
                        <a:schemeClr val="dk2"/>
                      </a:solidFill>
                      <a:prstDash val="solid"/>
                      <a:round/>
                      <a:headEnd len="sm" w="sm" type="none"/>
                      <a:tailEnd len="sm" w="sm" type="none"/>
                    </a:lnB>
                  </a:tcPr>
                </a:tc>
              </a:tr>
              <a:tr h="381000">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‘GENDER’</a:t>
                      </a:r>
                      <a:endParaRPr sz="1200">
                        <a:latin typeface="Maven Pro"/>
                        <a:ea typeface="Maven Pro"/>
                        <a:cs typeface="Maven Pro"/>
                        <a:sym typeface="Maven Pro"/>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‘COUNTRY_WORKING_IN’</a:t>
                      </a:r>
                      <a:endParaRPr sz="1200">
                        <a:latin typeface="Maven Pro"/>
                        <a:ea typeface="Maven Pro"/>
                        <a:cs typeface="Maven Pro"/>
                        <a:sym typeface="Maven Pro"/>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‘WFH’</a:t>
                      </a:r>
                      <a:endParaRPr sz="1200">
                        <a:latin typeface="Maven Pro"/>
                        <a:ea typeface="Maven Pro"/>
                        <a:cs typeface="Maven Pro"/>
                        <a:sym typeface="Maven Pro"/>
                      </a:endParaRPr>
                    </a:p>
                  </a:txBody>
                  <a:tcPr marT="91425" marB="91425" marR="91425" marL="91425"/>
                </a:tc>
                <a:tc>
                  <a:txBody>
                    <a:bodyPr/>
                    <a:lstStyle/>
                    <a:p>
                      <a:pPr indent="0" lvl="0" marL="0" rtl="0" algn="l">
                        <a:lnSpc>
                          <a:spcPct val="115000"/>
                        </a:lnSpc>
                        <a:spcBef>
                          <a:spcPts val="0"/>
                        </a:spcBef>
                        <a:spcAft>
                          <a:spcPts val="1200"/>
                        </a:spcAft>
                        <a:buNone/>
                      </a:pPr>
                      <a:r>
                        <a:t/>
                      </a:r>
                      <a:endParaRPr sz="1200">
                        <a:latin typeface="Maven Pro"/>
                        <a:ea typeface="Maven Pro"/>
                        <a:cs typeface="Maven Pro"/>
                        <a:sym typeface="Maven Pro"/>
                      </a:endParaRPr>
                    </a:p>
                  </a:txBody>
                  <a:tcPr marT="91425" marB="91425" marR="91425" marL="91425">
                    <a:lnR cap="flat" cmpd="sng" w="9525">
                      <a:solidFill>
                        <a:schemeClr val="dk2"/>
                      </a:solidFill>
                      <a:prstDash val="solid"/>
                      <a:round/>
                      <a:headEnd len="sm" w="sm" type="none"/>
                      <a:tailEnd len="sm" w="sm" type="none"/>
                    </a:lnR>
                    <a:solidFill>
                      <a:schemeClr val="dk2"/>
                    </a:solidFill>
                  </a:tcPr>
                </a:tc>
                <a:tc>
                  <a:txBody>
                    <a:bodyPr/>
                    <a:lstStyle/>
                    <a:p>
                      <a:pPr indent="0" lvl="0" marL="0" rtl="0" algn="l">
                        <a:lnSpc>
                          <a:spcPct val="115000"/>
                        </a:lnSpc>
                        <a:spcBef>
                          <a:spcPts val="0"/>
                        </a:spcBef>
                        <a:spcAft>
                          <a:spcPts val="1200"/>
                        </a:spcAft>
                        <a:buNone/>
                      </a:pPr>
                      <a:r>
                        <a:t/>
                      </a:r>
                      <a:endParaRPr sz="1200">
                        <a:latin typeface="Maven Pro"/>
                        <a:ea typeface="Maven Pro"/>
                        <a:cs typeface="Maven Pro"/>
                        <a:sym typeface="Maven Pr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4"/>
          <p:cNvSpPr txBox="1"/>
          <p:nvPr>
            <p:ph type="title"/>
          </p:nvPr>
        </p:nvSpPr>
        <p:spPr>
          <a:xfrm>
            <a:off x="1284050" y="727150"/>
            <a:ext cx="13668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Target</a:t>
            </a:r>
            <a:endParaRPr/>
          </a:p>
        </p:txBody>
      </p:sp>
      <p:graphicFrame>
        <p:nvGraphicFramePr>
          <p:cNvPr id="361" name="Google Shape;361;p24"/>
          <p:cNvGraphicFramePr/>
          <p:nvPr/>
        </p:nvGraphicFramePr>
        <p:xfrm>
          <a:off x="1427275" y="1963250"/>
          <a:ext cx="3000000" cy="3000000"/>
        </p:xfrm>
        <a:graphic>
          <a:graphicData uri="http://schemas.openxmlformats.org/drawingml/2006/table">
            <a:tbl>
              <a:tblPr>
                <a:noFill/>
                <a:tableStyleId>{1AE7EDBC-8B3D-4F1C-9068-DFDCB5BF0347}</a:tableStyleId>
              </a:tblPr>
              <a:tblGrid>
                <a:gridCol w="3230525"/>
              </a:tblGrid>
              <a:tr h="396200">
                <a:tc>
                  <a:txBody>
                    <a:bodyPr/>
                    <a:lstStyle/>
                    <a:p>
                      <a:pPr indent="0" lvl="0" marL="0" rtl="0" algn="l">
                        <a:spcBef>
                          <a:spcPts val="0"/>
                        </a:spcBef>
                        <a:spcAft>
                          <a:spcPts val="0"/>
                        </a:spcAft>
                        <a:buNone/>
                      </a:pPr>
                      <a:r>
                        <a:rPr lang="en"/>
                        <a:t>Target</a:t>
                      </a:r>
                      <a:endParaRPr/>
                    </a:p>
                  </a:txBody>
                  <a:tcPr marT="91425" marB="91425" marR="91425" marL="91425"/>
                </a:tc>
              </a:tr>
              <a:tr h="576050">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'MENTAL_HEALTH_COVERAGE?'</a:t>
                      </a:r>
                      <a:endParaRPr/>
                    </a:p>
                  </a:txBody>
                  <a:tcPr marT="91425" marB="91425" marR="91425" marL="91425"/>
                </a:tc>
              </a:tr>
            </a:tbl>
          </a:graphicData>
        </a:graphic>
      </p:graphicFrame>
      <p:pic>
        <p:nvPicPr>
          <p:cNvPr id="362" name="Google Shape;362;p24"/>
          <p:cNvPicPr preferRelativeResize="0"/>
          <p:nvPr/>
        </p:nvPicPr>
        <p:blipFill>
          <a:blip r:embed="rId3">
            <a:alphaModFix/>
          </a:blip>
          <a:stretch>
            <a:fillRect/>
          </a:stretch>
        </p:blipFill>
        <p:spPr>
          <a:xfrm>
            <a:off x="5352424" y="1162186"/>
            <a:ext cx="3250525" cy="257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5"/>
          <p:cNvSpPr txBox="1"/>
          <p:nvPr>
            <p:ph type="title"/>
          </p:nvPr>
        </p:nvSpPr>
        <p:spPr>
          <a:xfrm>
            <a:off x="1303800" y="751900"/>
            <a:ext cx="3730800" cy="63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QuickDB ERD </a:t>
            </a:r>
            <a:endParaRPr/>
          </a:p>
        </p:txBody>
      </p:sp>
      <p:sp>
        <p:nvSpPr>
          <p:cNvPr id="368" name="Google Shape;368;p25"/>
          <p:cNvSpPr txBox="1"/>
          <p:nvPr>
            <p:ph idx="1" type="body"/>
          </p:nvPr>
        </p:nvSpPr>
        <p:spPr>
          <a:xfrm>
            <a:off x="1247050" y="196640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05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pic>
        <p:nvPicPr>
          <p:cNvPr id="369" name="Google Shape;369;p25"/>
          <p:cNvPicPr preferRelativeResize="0"/>
          <p:nvPr/>
        </p:nvPicPr>
        <p:blipFill>
          <a:blip r:embed="rId3">
            <a:alphaModFix/>
          </a:blip>
          <a:stretch>
            <a:fillRect/>
          </a:stretch>
        </p:blipFill>
        <p:spPr>
          <a:xfrm>
            <a:off x="1303800" y="1305427"/>
            <a:ext cx="7840199" cy="34175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6"/>
          <p:cNvSpPr txBox="1"/>
          <p:nvPr>
            <p:ph type="title"/>
          </p:nvPr>
        </p:nvSpPr>
        <p:spPr>
          <a:xfrm>
            <a:off x="1303800" y="598575"/>
            <a:ext cx="2409000" cy="69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Database</a:t>
            </a:r>
            <a:endParaRPr/>
          </a:p>
        </p:txBody>
      </p:sp>
      <p:sp>
        <p:nvSpPr>
          <p:cNvPr id="375" name="Google Shape;375;p26"/>
          <p:cNvSpPr txBox="1"/>
          <p:nvPr>
            <p:ph idx="1" type="body"/>
          </p:nvPr>
        </p:nvSpPr>
        <p:spPr>
          <a:xfrm>
            <a:off x="1303800" y="1990050"/>
            <a:ext cx="2886600" cy="121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6" name="Google Shape;376;p26"/>
          <p:cNvPicPr preferRelativeResize="0"/>
          <p:nvPr/>
        </p:nvPicPr>
        <p:blipFill>
          <a:blip r:embed="rId3">
            <a:alphaModFix/>
          </a:blip>
          <a:stretch>
            <a:fillRect/>
          </a:stretch>
        </p:blipFill>
        <p:spPr>
          <a:xfrm>
            <a:off x="4901325" y="420075"/>
            <a:ext cx="4026625" cy="2939576"/>
          </a:xfrm>
          <a:prstGeom prst="rect">
            <a:avLst/>
          </a:prstGeom>
          <a:noFill/>
          <a:ln>
            <a:noFill/>
          </a:ln>
        </p:spPr>
      </p:pic>
      <p:pic>
        <p:nvPicPr>
          <p:cNvPr id="377" name="Google Shape;377;p26"/>
          <p:cNvPicPr preferRelativeResize="0"/>
          <p:nvPr/>
        </p:nvPicPr>
        <p:blipFill>
          <a:blip r:embed="rId4">
            <a:alphaModFix/>
          </a:blip>
          <a:stretch>
            <a:fillRect/>
          </a:stretch>
        </p:blipFill>
        <p:spPr>
          <a:xfrm>
            <a:off x="48300" y="1748450"/>
            <a:ext cx="4497733" cy="2939575"/>
          </a:xfrm>
          <a:prstGeom prst="rect">
            <a:avLst/>
          </a:prstGeom>
          <a:noFill/>
          <a:ln>
            <a:noFill/>
          </a:ln>
        </p:spPr>
      </p:pic>
      <p:sp>
        <p:nvSpPr>
          <p:cNvPr id="378" name="Google Shape;378;p26"/>
          <p:cNvSpPr txBox="1"/>
          <p:nvPr/>
        </p:nvSpPr>
        <p:spPr>
          <a:xfrm>
            <a:off x="2643188" y="997750"/>
            <a:ext cx="214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2B2B2B"/>
                </a:solidFill>
                <a:latin typeface="Nunito"/>
                <a:ea typeface="Nunito"/>
                <a:cs typeface="Nunito"/>
                <a:sym typeface="Nunito"/>
              </a:rPr>
              <a:t>Shows Join</a:t>
            </a:r>
            <a:r>
              <a:rPr lang="en">
                <a:solidFill>
                  <a:srgbClr val="0000FF"/>
                </a:solidFill>
                <a:latin typeface="Comic Sans MS"/>
                <a:ea typeface="Comic Sans MS"/>
                <a:cs typeface="Comic Sans MS"/>
                <a:sym typeface="Comic Sans MS"/>
              </a:rPr>
              <a:t> </a:t>
            </a:r>
            <a:endParaRPr>
              <a:solidFill>
                <a:srgbClr val="0000FF"/>
              </a:solidFill>
              <a:latin typeface="Comic Sans MS"/>
              <a:ea typeface="Comic Sans MS"/>
              <a:cs typeface="Comic Sans MS"/>
              <a:sym typeface="Comic Sans MS"/>
            </a:endParaRPr>
          </a:p>
        </p:txBody>
      </p:sp>
      <p:sp>
        <p:nvSpPr>
          <p:cNvPr id="379" name="Google Shape;379;p26"/>
          <p:cNvSpPr txBox="1"/>
          <p:nvPr/>
        </p:nvSpPr>
        <p:spPr>
          <a:xfrm>
            <a:off x="5471338" y="3856725"/>
            <a:ext cx="288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B2B2B"/>
                </a:solidFill>
                <a:latin typeface="Nunito"/>
                <a:ea typeface="Nunito"/>
                <a:cs typeface="Nunito"/>
                <a:sym typeface="Nunito"/>
              </a:rPr>
              <a:t>Shows the </a:t>
            </a:r>
            <a:r>
              <a:rPr lang="en">
                <a:solidFill>
                  <a:srgbClr val="2B2B2B"/>
                </a:solidFill>
                <a:latin typeface="Nunito"/>
                <a:ea typeface="Nunito"/>
                <a:cs typeface="Nunito"/>
                <a:sym typeface="Nunito"/>
              </a:rPr>
              <a:t>table</a:t>
            </a:r>
            <a:r>
              <a:rPr lang="en">
                <a:solidFill>
                  <a:srgbClr val="2B2B2B"/>
                </a:solidFill>
                <a:latin typeface="Nunito"/>
                <a:ea typeface="Nunito"/>
                <a:cs typeface="Nunito"/>
                <a:sym typeface="Nunito"/>
              </a:rPr>
              <a:t> columns/simple select query of EMPLOYEES table</a:t>
            </a:r>
            <a:endParaRPr>
              <a:solidFill>
                <a:srgbClr val="2B2B2B"/>
              </a:solidFill>
              <a:latin typeface="Nunito"/>
              <a:ea typeface="Nunito"/>
              <a:cs typeface="Nunito"/>
              <a:sym typeface="Nunito"/>
            </a:endParaRPr>
          </a:p>
        </p:txBody>
      </p:sp>
      <p:cxnSp>
        <p:nvCxnSpPr>
          <p:cNvPr id="380" name="Google Shape;380;p26"/>
          <p:cNvCxnSpPr/>
          <p:nvPr/>
        </p:nvCxnSpPr>
        <p:spPr>
          <a:xfrm flipH="1">
            <a:off x="4567950" y="4292550"/>
            <a:ext cx="966600" cy="55500"/>
          </a:xfrm>
          <a:prstGeom prst="straightConnector1">
            <a:avLst/>
          </a:prstGeom>
          <a:noFill/>
          <a:ln cap="flat" cmpd="sng" w="9525">
            <a:solidFill>
              <a:schemeClr val="dk2"/>
            </a:solidFill>
            <a:prstDash val="solid"/>
            <a:round/>
            <a:headEnd len="med" w="med" type="none"/>
            <a:tailEnd len="med" w="med" type="triangle"/>
          </a:ln>
        </p:spPr>
      </p:cxnSp>
      <p:cxnSp>
        <p:nvCxnSpPr>
          <p:cNvPr id="381" name="Google Shape;381;p26"/>
          <p:cNvCxnSpPr>
            <a:endCxn id="378" idx="3"/>
          </p:cNvCxnSpPr>
          <p:nvPr/>
        </p:nvCxnSpPr>
        <p:spPr>
          <a:xfrm flipH="1" rot="10800000">
            <a:off x="4334888" y="1197850"/>
            <a:ext cx="452400" cy="39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7"/>
          <p:cNvSpPr txBox="1"/>
          <p:nvPr>
            <p:ph type="title"/>
          </p:nvPr>
        </p:nvSpPr>
        <p:spPr>
          <a:xfrm>
            <a:off x="1303800" y="707375"/>
            <a:ext cx="7030500" cy="70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Part 2 - Model </a:t>
            </a:r>
            <a:r>
              <a:rPr lang="en"/>
              <a:t>Preparation</a:t>
            </a:r>
            <a:r>
              <a:rPr lang="en"/>
              <a:t> + Analysis </a:t>
            </a:r>
            <a:endParaRPr/>
          </a:p>
        </p:txBody>
      </p:sp>
      <p:pic>
        <p:nvPicPr>
          <p:cNvPr id="387" name="Google Shape;387;p27"/>
          <p:cNvPicPr preferRelativeResize="0"/>
          <p:nvPr/>
        </p:nvPicPr>
        <p:blipFill rotWithShape="1">
          <a:blip r:embed="rId3">
            <a:alphaModFix/>
          </a:blip>
          <a:srcRect b="0" l="0" r="58513" t="0"/>
          <a:stretch/>
        </p:blipFill>
        <p:spPr>
          <a:xfrm>
            <a:off x="3208825" y="1660293"/>
            <a:ext cx="2122601" cy="2876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8"/>
          <p:cNvSpPr txBox="1"/>
          <p:nvPr>
            <p:ph type="title"/>
          </p:nvPr>
        </p:nvSpPr>
        <p:spPr>
          <a:xfrm>
            <a:off x="1303800" y="741975"/>
            <a:ext cx="4818900" cy="70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and Testing Sets</a:t>
            </a:r>
            <a:endParaRPr/>
          </a:p>
        </p:txBody>
      </p:sp>
      <p:sp>
        <p:nvSpPr>
          <p:cNvPr id="393" name="Google Shape;393;p2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The </a:t>
            </a:r>
            <a:r>
              <a:rPr lang="en" sz="1900"/>
              <a:t>training</a:t>
            </a:r>
            <a:r>
              <a:rPr lang="en" sz="1900"/>
              <a:t> and testing sets were </a:t>
            </a:r>
            <a:r>
              <a:rPr lang="en" sz="1900"/>
              <a:t>selected</a:t>
            </a:r>
            <a:r>
              <a:rPr lang="en" sz="1900"/>
              <a:t> using scikit learn’s </a:t>
            </a:r>
            <a:r>
              <a:rPr lang="en" sz="1900"/>
              <a:t>train_test_split</a:t>
            </a:r>
            <a:r>
              <a:rPr lang="en" sz="1900"/>
              <a:t>().</a:t>
            </a:r>
            <a:endParaRPr sz="1900"/>
          </a:p>
          <a:p>
            <a:pPr indent="0" lvl="0" marL="0" rtl="0" algn="l">
              <a:spcBef>
                <a:spcPts val="1200"/>
              </a:spcBef>
              <a:spcAft>
                <a:spcPts val="1200"/>
              </a:spcAft>
              <a:buNone/>
            </a:pPr>
            <a:r>
              <a:rPr lang="en" sz="1900"/>
              <a:t>Random seed 42 was selected as it’s the answer to the “Great Question” of “Life, the Universe and Everything”.</a:t>
            </a:r>
            <a:endParaRPr sz="1900"/>
          </a:p>
        </p:txBody>
      </p:sp>
      <p:pic>
        <p:nvPicPr>
          <p:cNvPr id="394" name="Google Shape;394;p28"/>
          <p:cNvPicPr preferRelativeResize="0"/>
          <p:nvPr/>
        </p:nvPicPr>
        <p:blipFill>
          <a:blip r:embed="rId3">
            <a:alphaModFix/>
          </a:blip>
          <a:stretch>
            <a:fillRect/>
          </a:stretch>
        </p:blipFill>
        <p:spPr>
          <a:xfrm>
            <a:off x="7658100" y="3682325"/>
            <a:ext cx="1485900" cy="148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9"/>
          <p:cNvSpPr txBox="1"/>
          <p:nvPr>
            <p:ph type="title"/>
          </p:nvPr>
        </p:nvSpPr>
        <p:spPr>
          <a:xfrm>
            <a:off x="1264250" y="732100"/>
            <a:ext cx="70305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Machine Learning Model</a:t>
            </a:r>
            <a:endParaRPr/>
          </a:p>
        </p:txBody>
      </p:sp>
      <p:sp>
        <p:nvSpPr>
          <p:cNvPr id="400" name="Google Shape;400;p29"/>
          <p:cNvSpPr txBox="1"/>
          <p:nvPr>
            <p:ph idx="1" type="body"/>
          </p:nvPr>
        </p:nvSpPr>
        <p:spPr>
          <a:xfrm>
            <a:off x="571825" y="1960375"/>
            <a:ext cx="7272000" cy="301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900">
                <a:solidFill>
                  <a:srgbClr val="000000"/>
                </a:solidFill>
              </a:rPr>
              <a:t>For our model, we have discrete outcomes. Classification algorithms are know to accurately predict binary outputs, so that is where we started our algorithm search.  There are several common classification algorithms such as logistic regression and random forests.  The team decided to start with logistic regression, and based on the results it did an okay job at predicting the proper result based on our train and test split.  The logical next step was to try out the random forest.  The results were better.</a:t>
            </a:r>
            <a:endParaRPr sz="1900">
              <a:solidFill>
                <a:srgbClr val="000000"/>
              </a:solidFill>
            </a:endParaRPr>
          </a:p>
        </p:txBody>
      </p:sp>
      <p:pic>
        <p:nvPicPr>
          <p:cNvPr id="401" name="Google Shape;401;p29"/>
          <p:cNvPicPr preferRelativeResize="0"/>
          <p:nvPr/>
        </p:nvPicPr>
        <p:blipFill>
          <a:blip r:embed="rId3">
            <a:alphaModFix/>
          </a:blip>
          <a:stretch>
            <a:fillRect/>
          </a:stretch>
        </p:blipFill>
        <p:spPr>
          <a:xfrm>
            <a:off x="7045527" y="0"/>
            <a:ext cx="2098476" cy="13181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0"/>
          <p:cNvSpPr txBox="1"/>
          <p:nvPr>
            <p:ph type="title"/>
          </p:nvPr>
        </p:nvSpPr>
        <p:spPr>
          <a:xfrm>
            <a:off x="997175" y="751875"/>
            <a:ext cx="4997100" cy="692400"/>
          </a:xfrm>
          <a:prstGeom prst="rect">
            <a:avLst/>
          </a:prstGeom>
        </p:spPr>
        <p:txBody>
          <a:bodyPr anchorCtr="0" anchor="t" bIns="91425" lIns="91425" spcFirstLastPara="1" rIns="91425" wrap="square" tIns="91425">
            <a:normAutofit/>
          </a:bodyPr>
          <a:lstStyle/>
          <a:p>
            <a:pPr indent="0" lvl="0" marL="457200" rtl="0" algn="l">
              <a:lnSpc>
                <a:spcPct val="115000"/>
              </a:lnSpc>
              <a:spcBef>
                <a:spcPts val="0"/>
              </a:spcBef>
              <a:spcAft>
                <a:spcPts val="1200"/>
              </a:spcAft>
              <a:buNone/>
            </a:pPr>
            <a:r>
              <a:rPr lang="en"/>
              <a:t>Hyperparameter Tuning</a:t>
            </a:r>
            <a:endParaRPr/>
          </a:p>
        </p:txBody>
      </p:sp>
      <p:sp>
        <p:nvSpPr>
          <p:cNvPr id="407" name="Google Shape;407;p3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900"/>
              <a:t>Hyperparameter training was ran on several different algorithms.  A machine learning website was referenced in help to finding out on how to optimizing classification algorithms.  After hyperparameter training, the GradientBoostingClassifier and XGBClassifier algorithm turned out to have the best accuracy score. SVC,Ridge and KNeighborsClassifier were also trained and tested. Keras tuner was also used for a neural network approach.</a:t>
            </a:r>
            <a:endParaRPr sz="1900"/>
          </a:p>
        </p:txBody>
      </p:sp>
      <p:pic>
        <p:nvPicPr>
          <p:cNvPr id="408" name="Google Shape;408;p30"/>
          <p:cNvPicPr preferRelativeResize="0"/>
          <p:nvPr/>
        </p:nvPicPr>
        <p:blipFill>
          <a:blip r:embed="rId3">
            <a:alphaModFix/>
          </a:blip>
          <a:stretch>
            <a:fillRect/>
          </a:stretch>
        </p:blipFill>
        <p:spPr>
          <a:xfrm>
            <a:off x="6146675" y="152400"/>
            <a:ext cx="1685250" cy="1685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1"/>
          <p:cNvSpPr txBox="1"/>
          <p:nvPr>
            <p:ph type="title"/>
          </p:nvPr>
        </p:nvSpPr>
        <p:spPr>
          <a:xfrm>
            <a:off x="1588975" y="742000"/>
            <a:ext cx="1624200" cy="62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a:t>
            </a:r>
            <a:endParaRPr/>
          </a:p>
        </p:txBody>
      </p:sp>
      <p:sp>
        <p:nvSpPr>
          <p:cNvPr id="414" name="Google Shape;414;p31"/>
          <p:cNvSpPr txBox="1"/>
          <p:nvPr>
            <p:ph idx="1" type="body"/>
          </p:nvPr>
        </p:nvSpPr>
        <p:spPr>
          <a:xfrm>
            <a:off x="187950" y="1666000"/>
            <a:ext cx="83394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How accurate the model is at predicting mental health coverage?</a:t>
            </a:r>
            <a:endParaRPr sz="1900"/>
          </a:p>
          <a:p>
            <a:pPr indent="0" lvl="0" marL="0" rtl="0" algn="l">
              <a:spcBef>
                <a:spcPts val="1200"/>
              </a:spcBef>
              <a:spcAft>
                <a:spcPts val="0"/>
              </a:spcAft>
              <a:buNone/>
            </a:pPr>
            <a:r>
              <a:rPr lang="en" sz="1900"/>
              <a:t>Gradient Boosting Classifier gave the best results</a:t>
            </a:r>
            <a:endParaRPr sz="1900"/>
          </a:p>
          <a:p>
            <a:pPr indent="0" lvl="0" marL="0" rtl="0" algn="l">
              <a:spcBef>
                <a:spcPts val="1200"/>
              </a:spcBef>
              <a:spcAft>
                <a:spcPts val="0"/>
              </a:spcAft>
              <a:buNone/>
            </a:pPr>
            <a:r>
              <a:rPr lang="en" sz="1900"/>
              <a:t>Accuracy Score = .83</a:t>
            </a:r>
            <a:endParaRPr sz="1900"/>
          </a:p>
          <a:p>
            <a:pPr indent="0" lvl="0" marL="0" rtl="0" algn="l">
              <a:spcBef>
                <a:spcPts val="1200"/>
              </a:spcBef>
              <a:spcAft>
                <a:spcPts val="1200"/>
              </a:spcAft>
              <a:buNone/>
            </a:pPr>
            <a:r>
              <a:t/>
            </a:r>
            <a:endParaRPr/>
          </a:p>
        </p:txBody>
      </p:sp>
      <p:pic>
        <p:nvPicPr>
          <p:cNvPr id="415" name="Google Shape;415;p31"/>
          <p:cNvPicPr preferRelativeResize="0"/>
          <p:nvPr/>
        </p:nvPicPr>
        <p:blipFill>
          <a:blip r:embed="rId3">
            <a:alphaModFix/>
          </a:blip>
          <a:stretch>
            <a:fillRect/>
          </a:stretch>
        </p:blipFill>
        <p:spPr>
          <a:xfrm>
            <a:off x="6174225" y="119275"/>
            <a:ext cx="2721099" cy="1360550"/>
          </a:xfrm>
          <a:prstGeom prst="rect">
            <a:avLst/>
          </a:prstGeom>
          <a:noFill/>
          <a:ln>
            <a:noFill/>
          </a:ln>
        </p:spPr>
      </p:pic>
      <p:pic>
        <p:nvPicPr>
          <p:cNvPr id="416" name="Google Shape;416;p31"/>
          <p:cNvPicPr preferRelativeResize="0"/>
          <p:nvPr/>
        </p:nvPicPr>
        <p:blipFill>
          <a:blip r:embed="rId4">
            <a:alphaModFix/>
          </a:blip>
          <a:stretch>
            <a:fillRect/>
          </a:stretch>
        </p:blipFill>
        <p:spPr>
          <a:xfrm>
            <a:off x="4594096" y="3296171"/>
            <a:ext cx="3616825" cy="1818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771650"/>
            <a:ext cx="7030500" cy="450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t>List of Technologies</a:t>
            </a:r>
            <a:endParaRPr sz="4000"/>
          </a:p>
        </p:txBody>
      </p:sp>
      <p:sp>
        <p:nvSpPr>
          <p:cNvPr id="285" name="Google Shape;285;p14"/>
          <p:cNvSpPr txBox="1"/>
          <p:nvPr>
            <p:ph idx="1" type="body"/>
          </p:nvPr>
        </p:nvSpPr>
        <p:spPr>
          <a:xfrm>
            <a:off x="587388" y="1432725"/>
            <a:ext cx="7030500" cy="2541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t/>
            </a:r>
            <a:endParaRPr b="1" sz="2200">
              <a:latin typeface="Comfortaa"/>
              <a:ea typeface="Comfortaa"/>
              <a:cs typeface="Comfortaa"/>
              <a:sym typeface="Comfortaa"/>
            </a:endParaRPr>
          </a:p>
          <a:p>
            <a:pPr indent="-349250" lvl="0" marL="457200" rtl="0" algn="l">
              <a:lnSpc>
                <a:spcPct val="95000"/>
              </a:lnSpc>
              <a:spcBef>
                <a:spcPts val="1200"/>
              </a:spcBef>
              <a:spcAft>
                <a:spcPts val="0"/>
              </a:spcAft>
              <a:buSzPts val="1900"/>
              <a:buChar char="●"/>
            </a:pPr>
            <a:r>
              <a:rPr lang="en" sz="1900"/>
              <a:t>QuickDB</a:t>
            </a:r>
            <a:endParaRPr sz="1900"/>
          </a:p>
          <a:p>
            <a:pPr indent="-349250" lvl="0" marL="457200" rtl="0" algn="l">
              <a:lnSpc>
                <a:spcPct val="95000"/>
              </a:lnSpc>
              <a:spcBef>
                <a:spcPts val="0"/>
              </a:spcBef>
              <a:spcAft>
                <a:spcPts val="0"/>
              </a:spcAft>
              <a:buSzPts val="1900"/>
              <a:buChar char="●"/>
            </a:pPr>
            <a:r>
              <a:rPr lang="en" sz="1900"/>
              <a:t>pgAdmin4 with postgresSQL </a:t>
            </a:r>
            <a:endParaRPr sz="1900"/>
          </a:p>
          <a:p>
            <a:pPr indent="-349250" lvl="0" marL="457200" rtl="0" algn="l">
              <a:lnSpc>
                <a:spcPct val="95000"/>
              </a:lnSpc>
              <a:spcBef>
                <a:spcPts val="0"/>
              </a:spcBef>
              <a:spcAft>
                <a:spcPts val="0"/>
              </a:spcAft>
              <a:buSzPts val="1900"/>
              <a:buChar char="●"/>
            </a:pPr>
            <a:r>
              <a:rPr lang="en" sz="1900"/>
              <a:t>Jupyter Notebooks with Python </a:t>
            </a:r>
            <a:endParaRPr sz="1900"/>
          </a:p>
          <a:p>
            <a:pPr indent="-349250" lvl="0" marL="457200" rtl="0" algn="l">
              <a:lnSpc>
                <a:spcPct val="95000"/>
              </a:lnSpc>
              <a:spcBef>
                <a:spcPts val="0"/>
              </a:spcBef>
              <a:spcAft>
                <a:spcPts val="0"/>
              </a:spcAft>
              <a:buSzPts val="1900"/>
              <a:buChar char="●"/>
            </a:pPr>
            <a:r>
              <a:rPr lang="en" sz="1900"/>
              <a:t>Visual Studio Code</a:t>
            </a:r>
            <a:endParaRPr sz="1900"/>
          </a:p>
          <a:p>
            <a:pPr indent="-349250" lvl="0" marL="457200" rtl="0" algn="l">
              <a:lnSpc>
                <a:spcPct val="95000"/>
              </a:lnSpc>
              <a:spcBef>
                <a:spcPts val="0"/>
              </a:spcBef>
              <a:spcAft>
                <a:spcPts val="0"/>
              </a:spcAft>
              <a:buSzPts val="1900"/>
              <a:buChar char="●"/>
            </a:pPr>
            <a:r>
              <a:rPr lang="en" sz="1900"/>
              <a:t>Tableau </a:t>
            </a:r>
            <a:endParaRPr sz="1900"/>
          </a:p>
          <a:p>
            <a:pPr indent="-349250" lvl="0" marL="457200" rtl="0" algn="l">
              <a:lnSpc>
                <a:spcPct val="95000"/>
              </a:lnSpc>
              <a:spcBef>
                <a:spcPts val="0"/>
              </a:spcBef>
              <a:spcAft>
                <a:spcPts val="0"/>
              </a:spcAft>
              <a:buSzPts val="1900"/>
              <a:buChar char="●"/>
            </a:pPr>
            <a:r>
              <a:rPr lang="en" sz="1900"/>
              <a:t>Github</a:t>
            </a:r>
            <a:endParaRPr sz="1900"/>
          </a:p>
        </p:txBody>
      </p:sp>
      <p:pic>
        <p:nvPicPr>
          <p:cNvPr id="286" name="Google Shape;286;p14"/>
          <p:cNvPicPr preferRelativeResize="0"/>
          <p:nvPr/>
        </p:nvPicPr>
        <p:blipFill rotWithShape="1">
          <a:blip r:embed="rId3">
            <a:alphaModFix/>
          </a:blip>
          <a:srcRect b="24969" l="0" r="0" t="0"/>
          <a:stretch/>
        </p:blipFill>
        <p:spPr>
          <a:xfrm>
            <a:off x="5462050" y="3534274"/>
            <a:ext cx="3149850" cy="1272101"/>
          </a:xfrm>
          <a:prstGeom prst="rect">
            <a:avLst/>
          </a:prstGeom>
          <a:noFill/>
          <a:ln>
            <a:noFill/>
          </a:ln>
        </p:spPr>
      </p:pic>
      <p:pic>
        <p:nvPicPr>
          <p:cNvPr id="287" name="Google Shape;287;p14"/>
          <p:cNvPicPr preferRelativeResize="0"/>
          <p:nvPr/>
        </p:nvPicPr>
        <p:blipFill>
          <a:blip r:embed="rId4">
            <a:alphaModFix/>
          </a:blip>
          <a:stretch>
            <a:fillRect/>
          </a:stretch>
        </p:blipFill>
        <p:spPr>
          <a:xfrm>
            <a:off x="6221275" y="196550"/>
            <a:ext cx="2857500" cy="1600200"/>
          </a:xfrm>
          <a:prstGeom prst="rect">
            <a:avLst/>
          </a:prstGeom>
          <a:noFill/>
          <a:ln>
            <a:noFill/>
          </a:ln>
        </p:spPr>
      </p:pic>
      <p:pic>
        <p:nvPicPr>
          <p:cNvPr id="288" name="Google Shape;288;p14"/>
          <p:cNvPicPr preferRelativeResize="0"/>
          <p:nvPr/>
        </p:nvPicPr>
        <p:blipFill>
          <a:blip r:embed="rId5">
            <a:alphaModFix/>
          </a:blip>
          <a:stretch>
            <a:fillRect/>
          </a:stretch>
        </p:blipFill>
        <p:spPr>
          <a:xfrm>
            <a:off x="3359750" y="3886700"/>
            <a:ext cx="1862300" cy="994850"/>
          </a:xfrm>
          <a:prstGeom prst="rect">
            <a:avLst/>
          </a:prstGeom>
          <a:noFill/>
          <a:ln>
            <a:noFill/>
          </a:ln>
        </p:spPr>
      </p:pic>
      <p:pic>
        <p:nvPicPr>
          <p:cNvPr id="289" name="Google Shape;289;p14"/>
          <p:cNvPicPr preferRelativeResize="0"/>
          <p:nvPr/>
        </p:nvPicPr>
        <p:blipFill>
          <a:blip r:embed="rId6">
            <a:alphaModFix/>
          </a:blip>
          <a:stretch>
            <a:fillRect/>
          </a:stretch>
        </p:blipFill>
        <p:spPr>
          <a:xfrm>
            <a:off x="5054750" y="677930"/>
            <a:ext cx="994850" cy="1157470"/>
          </a:xfrm>
          <a:prstGeom prst="rect">
            <a:avLst/>
          </a:prstGeom>
          <a:noFill/>
          <a:ln>
            <a:noFill/>
          </a:ln>
        </p:spPr>
      </p:pic>
      <p:pic>
        <p:nvPicPr>
          <p:cNvPr id="290" name="Google Shape;290;p14"/>
          <p:cNvPicPr preferRelativeResize="0"/>
          <p:nvPr/>
        </p:nvPicPr>
        <p:blipFill>
          <a:blip r:embed="rId7">
            <a:alphaModFix/>
          </a:blip>
          <a:stretch>
            <a:fillRect/>
          </a:stretch>
        </p:blipFill>
        <p:spPr>
          <a:xfrm>
            <a:off x="6043975" y="2025051"/>
            <a:ext cx="994850" cy="994850"/>
          </a:xfrm>
          <a:prstGeom prst="rect">
            <a:avLst/>
          </a:prstGeom>
          <a:noFill/>
          <a:ln>
            <a:noFill/>
          </a:ln>
        </p:spPr>
      </p:pic>
      <p:pic>
        <p:nvPicPr>
          <p:cNvPr id="291" name="Google Shape;291;p14"/>
          <p:cNvPicPr preferRelativeResize="0"/>
          <p:nvPr/>
        </p:nvPicPr>
        <p:blipFill>
          <a:blip r:embed="rId8">
            <a:alphaModFix/>
          </a:blip>
          <a:stretch>
            <a:fillRect/>
          </a:stretch>
        </p:blipFill>
        <p:spPr>
          <a:xfrm>
            <a:off x="7375475" y="1915213"/>
            <a:ext cx="1703300" cy="1703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2"/>
          <p:cNvSpPr txBox="1"/>
          <p:nvPr>
            <p:ph type="title"/>
          </p:nvPr>
        </p:nvSpPr>
        <p:spPr>
          <a:xfrm>
            <a:off x="1249400" y="766725"/>
            <a:ext cx="6960300" cy="86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Part 3 - Dashboard </a:t>
            </a:r>
            <a:r>
              <a:rPr lang="en"/>
              <a:t>Preparation</a:t>
            </a:r>
            <a:r>
              <a:rPr lang="en"/>
              <a:t> + Demo</a:t>
            </a:r>
            <a:endParaRPr/>
          </a:p>
        </p:txBody>
      </p:sp>
      <p:pic>
        <p:nvPicPr>
          <p:cNvPr id="422" name="Google Shape;422;p32"/>
          <p:cNvPicPr preferRelativeResize="0"/>
          <p:nvPr/>
        </p:nvPicPr>
        <p:blipFill>
          <a:blip r:embed="rId3">
            <a:alphaModFix/>
          </a:blip>
          <a:stretch>
            <a:fillRect/>
          </a:stretch>
        </p:blipFill>
        <p:spPr>
          <a:xfrm>
            <a:off x="2197538" y="1566850"/>
            <a:ext cx="5064028" cy="32115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3"/>
          <p:cNvSpPr txBox="1"/>
          <p:nvPr>
            <p:ph type="title"/>
          </p:nvPr>
        </p:nvSpPr>
        <p:spPr>
          <a:xfrm>
            <a:off x="1284025" y="712325"/>
            <a:ext cx="2778900" cy="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Storyboard</a:t>
            </a:r>
            <a:endParaRPr/>
          </a:p>
        </p:txBody>
      </p:sp>
      <p:sp>
        <p:nvSpPr>
          <p:cNvPr id="428" name="Google Shape;428;p33"/>
          <p:cNvSpPr txBox="1"/>
          <p:nvPr/>
        </p:nvSpPr>
        <p:spPr>
          <a:xfrm>
            <a:off x="99325" y="2637975"/>
            <a:ext cx="2980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6AA84F"/>
                </a:solidFill>
                <a:latin typeface="Nunito"/>
                <a:ea typeface="Nunito"/>
                <a:cs typeface="Nunito"/>
                <a:sym typeface="Nunito"/>
              </a:rPr>
              <a:t>Will your potential employer offer mental health coverage in your healthcare plan?</a:t>
            </a:r>
            <a:endParaRPr sz="1100">
              <a:solidFill>
                <a:srgbClr val="6AA84F"/>
              </a:solidFill>
              <a:latin typeface="Nunito"/>
              <a:ea typeface="Nunito"/>
              <a:cs typeface="Nunito"/>
              <a:sym typeface="Nunito"/>
            </a:endParaRPr>
          </a:p>
        </p:txBody>
      </p:sp>
      <p:sp>
        <p:nvSpPr>
          <p:cNvPr id="429" name="Google Shape;429;p33"/>
          <p:cNvSpPr/>
          <p:nvPr/>
        </p:nvSpPr>
        <p:spPr>
          <a:xfrm>
            <a:off x="200125" y="1284675"/>
            <a:ext cx="2778900" cy="193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3182550" y="1279275"/>
            <a:ext cx="2778900" cy="193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6164975" y="1284600"/>
            <a:ext cx="2908500" cy="193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681000" y="3298200"/>
            <a:ext cx="3558600" cy="175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4634700" y="3298200"/>
            <a:ext cx="3558600" cy="175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33"/>
          <p:cNvPicPr preferRelativeResize="0"/>
          <p:nvPr/>
        </p:nvPicPr>
        <p:blipFill>
          <a:blip r:embed="rId3">
            <a:alphaModFix/>
          </a:blip>
          <a:stretch>
            <a:fillRect/>
          </a:stretch>
        </p:blipFill>
        <p:spPr>
          <a:xfrm>
            <a:off x="4720925" y="3366214"/>
            <a:ext cx="3386149" cy="1338261"/>
          </a:xfrm>
          <a:prstGeom prst="rect">
            <a:avLst/>
          </a:prstGeom>
          <a:noFill/>
          <a:ln>
            <a:noFill/>
          </a:ln>
        </p:spPr>
      </p:pic>
      <p:pic>
        <p:nvPicPr>
          <p:cNvPr id="435" name="Google Shape;435;p33"/>
          <p:cNvPicPr preferRelativeResize="0"/>
          <p:nvPr/>
        </p:nvPicPr>
        <p:blipFill>
          <a:blip r:embed="rId4">
            <a:alphaModFix/>
          </a:blip>
          <a:stretch>
            <a:fillRect/>
          </a:stretch>
        </p:blipFill>
        <p:spPr>
          <a:xfrm>
            <a:off x="503825" y="1354337"/>
            <a:ext cx="2171501" cy="1107075"/>
          </a:xfrm>
          <a:prstGeom prst="rect">
            <a:avLst/>
          </a:prstGeom>
          <a:noFill/>
          <a:ln>
            <a:noFill/>
          </a:ln>
        </p:spPr>
      </p:pic>
      <p:pic>
        <p:nvPicPr>
          <p:cNvPr id="436" name="Google Shape;436;p33"/>
          <p:cNvPicPr preferRelativeResize="0"/>
          <p:nvPr/>
        </p:nvPicPr>
        <p:blipFill>
          <a:blip r:embed="rId5">
            <a:alphaModFix/>
          </a:blip>
          <a:stretch>
            <a:fillRect/>
          </a:stretch>
        </p:blipFill>
        <p:spPr>
          <a:xfrm>
            <a:off x="6995600" y="1319300"/>
            <a:ext cx="1247225" cy="1177150"/>
          </a:xfrm>
          <a:prstGeom prst="rect">
            <a:avLst/>
          </a:prstGeom>
          <a:noFill/>
          <a:ln>
            <a:noFill/>
          </a:ln>
        </p:spPr>
      </p:pic>
      <p:sp>
        <p:nvSpPr>
          <p:cNvPr id="437" name="Google Shape;437;p33"/>
          <p:cNvSpPr txBox="1"/>
          <p:nvPr/>
        </p:nvSpPr>
        <p:spPr>
          <a:xfrm>
            <a:off x="6222875" y="2422275"/>
            <a:ext cx="279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4A86E8"/>
                </a:solidFill>
                <a:latin typeface="Nunito"/>
                <a:ea typeface="Nunito"/>
                <a:cs typeface="Nunito"/>
                <a:sym typeface="Nunito"/>
              </a:rPr>
              <a:t>Our database was created with PostgreSQL.  2 Tables: EMPLOYEES &amp; MENTAL_HEALTH</a:t>
            </a:r>
            <a:endParaRPr b="1" sz="1000">
              <a:solidFill>
                <a:srgbClr val="4A86E8"/>
              </a:solidFill>
              <a:latin typeface="Nunito"/>
              <a:ea typeface="Nunito"/>
              <a:cs typeface="Nunito"/>
              <a:sym typeface="Nunito"/>
            </a:endParaRPr>
          </a:p>
        </p:txBody>
      </p:sp>
      <p:pic>
        <p:nvPicPr>
          <p:cNvPr id="438" name="Google Shape;438;p33"/>
          <p:cNvPicPr preferRelativeResize="0"/>
          <p:nvPr/>
        </p:nvPicPr>
        <p:blipFill>
          <a:blip r:embed="rId6">
            <a:alphaModFix/>
          </a:blip>
          <a:stretch>
            <a:fillRect/>
          </a:stretch>
        </p:blipFill>
        <p:spPr>
          <a:xfrm>
            <a:off x="3758125" y="1319288"/>
            <a:ext cx="1831138" cy="1177150"/>
          </a:xfrm>
          <a:prstGeom prst="rect">
            <a:avLst/>
          </a:prstGeom>
          <a:noFill/>
          <a:ln>
            <a:noFill/>
          </a:ln>
        </p:spPr>
      </p:pic>
      <p:sp>
        <p:nvSpPr>
          <p:cNvPr id="439" name="Google Shape;439;p33"/>
          <p:cNvSpPr txBox="1"/>
          <p:nvPr/>
        </p:nvSpPr>
        <p:spPr>
          <a:xfrm>
            <a:off x="3138300" y="2469400"/>
            <a:ext cx="2867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8761D"/>
                </a:solidFill>
                <a:latin typeface="Nunito"/>
                <a:ea typeface="Nunito"/>
                <a:cs typeface="Nunito"/>
                <a:sym typeface="Nunito"/>
              </a:rPr>
              <a:t>EDA was completed by cleaning &amp; encoding data.  A heat map, and plots were displayed to visualize the data. </a:t>
            </a:r>
            <a:endParaRPr b="1" sz="1200">
              <a:solidFill>
                <a:srgbClr val="38761D"/>
              </a:solidFill>
              <a:latin typeface="Nunito"/>
              <a:ea typeface="Nunito"/>
              <a:cs typeface="Nunito"/>
              <a:sym typeface="Nunito"/>
            </a:endParaRPr>
          </a:p>
        </p:txBody>
      </p:sp>
      <p:pic>
        <p:nvPicPr>
          <p:cNvPr id="440" name="Google Shape;440;p33"/>
          <p:cNvPicPr preferRelativeResize="0"/>
          <p:nvPr/>
        </p:nvPicPr>
        <p:blipFill rotWithShape="1">
          <a:blip r:embed="rId7">
            <a:alphaModFix/>
          </a:blip>
          <a:srcRect b="0" l="0" r="0" t="0"/>
          <a:stretch/>
        </p:blipFill>
        <p:spPr>
          <a:xfrm>
            <a:off x="1194400" y="3337750"/>
            <a:ext cx="2531800" cy="1395200"/>
          </a:xfrm>
          <a:prstGeom prst="rect">
            <a:avLst/>
          </a:prstGeom>
          <a:noFill/>
          <a:ln>
            <a:noFill/>
          </a:ln>
        </p:spPr>
      </p:pic>
      <p:sp>
        <p:nvSpPr>
          <p:cNvPr id="441" name="Google Shape;441;p33"/>
          <p:cNvSpPr txBox="1"/>
          <p:nvPr/>
        </p:nvSpPr>
        <p:spPr>
          <a:xfrm>
            <a:off x="681000" y="4620300"/>
            <a:ext cx="3558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Nunito"/>
                <a:ea typeface="Nunito"/>
                <a:cs typeface="Nunito"/>
                <a:sym typeface="Nunito"/>
              </a:rPr>
              <a:t>Gradient Boosting Classifier algorithm was used to achieve 83% accuracy.</a:t>
            </a:r>
            <a:endParaRPr b="1" sz="1100">
              <a:latin typeface="Nunito"/>
              <a:ea typeface="Nunito"/>
              <a:cs typeface="Nunito"/>
              <a:sym typeface="Nunito"/>
            </a:endParaRPr>
          </a:p>
        </p:txBody>
      </p:sp>
      <p:cxnSp>
        <p:nvCxnSpPr>
          <p:cNvPr id="442" name="Google Shape;442;p33"/>
          <p:cNvCxnSpPr>
            <a:stCxn id="429" idx="3"/>
            <a:endCxn id="430" idx="1"/>
          </p:cNvCxnSpPr>
          <p:nvPr/>
        </p:nvCxnSpPr>
        <p:spPr>
          <a:xfrm flipH="1" rot="10800000">
            <a:off x="2979025" y="2248425"/>
            <a:ext cx="203400" cy="5400"/>
          </a:xfrm>
          <a:prstGeom prst="straightConnector1">
            <a:avLst/>
          </a:prstGeom>
          <a:noFill/>
          <a:ln cap="flat" cmpd="sng" w="9525">
            <a:solidFill>
              <a:schemeClr val="dk2"/>
            </a:solidFill>
            <a:prstDash val="solid"/>
            <a:round/>
            <a:headEnd len="med" w="med" type="none"/>
            <a:tailEnd len="med" w="med" type="triangle"/>
          </a:ln>
        </p:spPr>
      </p:cxnSp>
      <p:cxnSp>
        <p:nvCxnSpPr>
          <p:cNvPr id="443" name="Google Shape;443;p33"/>
          <p:cNvCxnSpPr>
            <a:endCxn id="431" idx="1"/>
          </p:cNvCxnSpPr>
          <p:nvPr/>
        </p:nvCxnSpPr>
        <p:spPr>
          <a:xfrm>
            <a:off x="5961575" y="2248350"/>
            <a:ext cx="203400" cy="5400"/>
          </a:xfrm>
          <a:prstGeom prst="straightConnector1">
            <a:avLst/>
          </a:prstGeom>
          <a:noFill/>
          <a:ln cap="flat" cmpd="sng" w="9525">
            <a:solidFill>
              <a:schemeClr val="dk2"/>
            </a:solidFill>
            <a:prstDash val="solid"/>
            <a:round/>
            <a:headEnd len="med" w="med" type="none"/>
            <a:tailEnd len="med" w="med" type="triangle"/>
          </a:ln>
        </p:spPr>
      </p:cxnSp>
      <p:cxnSp>
        <p:nvCxnSpPr>
          <p:cNvPr id="444" name="Google Shape;444;p33"/>
          <p:cNvCxnSpPr>
            <a:stCxn id="432" idx="3"/>
            <a:endCxn id="433" idx="1"/>
          </p:cNvCxnSpPr>
          <p:nvPr/>
        </p:nvCxnSpPr>
        <p:spPr>
          <a:xfrm>
            <a:off x="4239600" y="4174650"/>
            <a:ext cx="395100" cy="0"/>
          </a:xfrm>
          <a:prstGeom prst="straightConnector1">
            <a:avLst/>
          </a:prstGeom>
          <a:noFill/>
          <a:ln cap="flat" cmpd="sng" w="9525">
            <a:solidFill>
              <a:schemeClr val="dk2"/>
            </a:solidFill>
            <a:prstDash val="solid"/>
            <a:round/>
            <a:headEnd len="med" w="med" type="none"/>
            <a:tailEnd len="med" w="med" type="triangle"/>
          </a:ln>
        </p:spPr>
      </p:cxnSp>
      <p:cxnSp>
        <p:nvCxnSpPr>
          <p:cNvPr id="445" name="Google Shape;445;p33"/>
          <p:cNvCxnSpPr>
            <a:endCxn id="432" idx="1"/>
          </p:cNvCxnSpPr>
          <p:nvPr/>
        </p:nvCxnSpPr>
        <p:spPr>
          <a:xfrm>
            <a:off x="235500" y="4170450"/>
            <a:ext cx="445500" cy="4200"/>
          </a:xfrm>
          <a:prstGeom prst="straightConnector1">
            <a:avLst/>
          </a:prstGeom>
          <a:noFill/>
          <a:ln cap="flat" cmpd="sng" w="9525">
            <a:solidFill>
              <a:schemeClr val="dk2"/>
            </a:solidFill>
            <a:prstDash val="solid"/>
            <a:round/>
            <a:headEnd len="med" w="med" type="none"/>
            <a:tailEnd len="med" w="med" type="triangle"/>
          </a:ln>
        </p:spPr>
      </p:cxnSp>
      <p:sp>
        <p:nvSpPr>
          <p:cNvPr id="446" name="Google Shape;446;p33"/>
          <p:cNvSpPr txBox="1"/>
          <p:nvPr/>
        </p:nvSpPr>
        <p:spPr>
          <a:xfrm>
            <a:off x="4807200" y="4704475"/>
            <a:ext cx="3386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Nunito"/>
                <a:ea typeface="Nunito"/>
                <a:cs typeface="Nunito"/>
                <a:sym typeface="Nunito"/>
              </a:rPr>
              <a:t>Our question is 83% likely to be answered accurately.</a:t>
            </a:r>
            <a:endParaRPr b="1" sz="1000">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4"/>
          <p:cNvSpPr txBox="1"/>
          <p:nvPr>
            <p:ph type="title"/>
          </p:nvPr>
        </p:nvSpPr>
        <p:spPr>
          <a:xfrm>
            <a:off x="1303800" y="556650"/>
            <a:ext cx="631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Dashboard Demo </a:t>
            </a:r>
            <a:endParaRPr sz="2820"/>
          </a:p>
        </p:txBody>
      </p:sp>
      <p:pic>
        <p:nvPicPr>
          <p:cNvPr id="452" name="Google Shape;452;p34"/>
          <p:cNvPicPr preferRelativeResize="0"/>
          <p:nvPr/>
        </p:nvPicPr>
        <p:blipFill>
          <a:blip r:embed="rId3">
            <a:alphaModFix/>
          </a:blip>
          <a:stretch>
            <a:fillRect/>
          </a:stretch>
        </p:blipFill>
        <p:spPr>
          <a:xfrm>
            <a:off x="152400" y="1608250"/>
            <a:ext cx="8271674" cy="3382850"/>
          </a:xfrm>
          <a:prstGeom prst="rect">
            <a:avLst/>
          </a:prstGeom>
          <a:noFill/>
          <a:ln>
            <a:noFill/>
          </a:ln>
        </p:spPr>
      </p:pic>
      <p:sp>
        <p:nvSpPr>
          <p:cNvPr id="453" name="Google Shape;453;p34"/>
          <p:cNvSpPr txBox="1"/>
          <p:nvPr/>
        </p:nvSpPr>
        <p:spPr>
          <a:xfrm>
            <a:off x="1347450" y="1056925"/>
            <a:ext cx="724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Nunito"/>
                <a:ea typeface="Nunito"/>
                <a:cs typeface="Nunito"/>
                <a:sym typeface="Nunito"/>
                <a:hlinkClick r:id="rId4"/>
              </a:rPr>
              <a:t>https://public.tableau.com/app/profile/stacey.marotta/viz/Mental_Health_FP/Dashboard1?publish=yes</a:t>
            </a:r>
            <a:endParaRPr sz="1200">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35"/>
          <p:cNvPicPr preferRelativeResize="0"/>
          <p:nvPr/>
        </p:nvPicPr>
        <p:blipFill>
          <a:blip r:embed="rId3">
            <a:alphaModFix/>
          </a:blip>
          <a:stretch>
            <a:fillRect/>
          </a:stretch>
        </p:blipFill>
        <p:spPr>
          <a:xfrm>
            <a:off x="120350" y="3212400"/>
            <a:ext cx="2445950" cy="1629625"/>
          </a:xfrm>
          <a:prstGeom prst="rect">
            <a:avLst/>
          </a:prstGeom>
          <a:noFill/>
          <a:ln>
            <a:noFill/>
          </a:ln>
        </p:spPr>
      </p:pic>
      <p:sp>
        <p:nvSpPr>
          <p:cNvPr id="459" name="Google Shape;459;p35"/>
          <p:cNvSpPr txBox="1"/>
          <p:nvPr>
            <p:ph type="title"/>
          </p:nvPr>
        </p:nvSpPr>
        <p:spPr>
          <a:xfrm>
            <a:off x="1254350" y="746950"/>
            <a:ext cx="7030500" cy="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Recommendations for Future Analysis</a:t>
            </a:r>
            <a:r>
              <a:rPr lang="en"/>
              <a:t> </a:t>
            </a:r>
            <a:endParaRPr/>
          </a:p>
        </p:txBody>
      </p:sp>
      <p:pic>
        <p:nvPicPr>
          <p:cNvPr id="460" name="Google Shape;460;p35"/>
          <p:cNvPicPr preferRelativeResize="0"/>
          <p:nvPr/>
        </p:nvPicPr>
        <p:blipFill>
          <a:blip r:embed="rId4">
            <a:alphaModFix/>
          </a:blip>
          <a:stretch>
            <a:fillRect/>
          </a:stretch>
        </p:blipFill>
        <p:spPr>
          <a:xfrm>
            <a:off x="3913125" y="2407775"/>
            <a:ext cx="5036976" cy="2434249"/>
          </a:xfrm>
          <a:prstGeom prst="rect">
            <a:avLst/>
          </a:prstGeom>
          <a:noFill/>
          <a:ln>
            <a:noFill/>
          </a:ln>
        </p:spPr>
      </p:pic>
      <p:sp>
        <p:nvSpPr>
          <p:cNvPr id="461" name="Google Shape;461;p35"/>
          <p:cNvSpPr txBox="1"/>
          <p:nvPr>
            <p:ph idx="1" type="body"/>
          </p:nvPr>
        </p:nvSpPr>
        <p:spPr>
          <a:xfrm>
            <a:off x="120350" y="1282325"/>
            <a:ext cx="5174100" cy="2134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1F2328"/>
              </a:buClr>
              <a:buSzPts val="1400"/>
              <a:buFont typeface="Arial"/>
              <a:buAutoNum type="arabicPeriod"/>
            </a:pPr>
            <a:r>
              <a:rPr lang="en" sz="1400">
                <a:solidFill>
                  <a:srgbClr val="1F2328"/>
                </a:solidFill>
                <a:highlight>
                  <a:srgbClr val="FFFFFF"/>
                </a:highlight>
                <a:latin typeface="Arial"/>
                <a:ea typeface="Arial"/>
                <a:cs typeface="Arial"/>
                <a:sym typeface="Arial"/>
              </a:rPr>
              <a:t>Re-do analysis using a bigger sample. Increase the accuracy score.</a:t>
            </a:r>
            <a:endParaRPr sz="1400">
              <a:solidFill>
                <a:srgbClr val="1F2328"/>
              </a:solidFill>
              <a:highlight>
                <a:srgbClr val="FFFFFF"/>
              </a:highlight>
              <a:latin typeface="Arial"/>
              <a:ea typeface="Arial"/>
              <a:cs typeface="Arial"/>
              <a:sym typeface="Arial"/>
            </a:endParaRPr>
          </a:p>
          <a:p>
            <a:pPr indent="-317500" lvl="0" marL="457200" rtl="0" algn="l">
              <a:spcBef>
                <a:spcPts val="0"/>
              </a:spcBef>
              <a:spcAft>
                <a:spcPts val="0"/>
              </a:spcAft>
              <a:buClr>
                <a:srgbClr val="1F2328"/>
              </a:buClr>
              <a:buSzPts val="1400"/>
              <a:buFont typeface="Arial"/>
              <a:buAutoNum type="arabicPeriod"/>
            </a:pPr>
            <a:r>
              <a:rPr lang="en" sz="1400">
                <a:solidFill>
                  <a:srgbClr val="1F2328"/>
                </a:solidFill>
                <a:highlight>
                  <a:srgbClr val="FFFFFF"/>
                </a:highlight>
                <a:latin typeface="Arial"/>
                <a:ea typeface="Arial"/>
                <a:cs typeface="Arial"/>
                <a:sym typeface="Arial"/>
              </a:rPr>
              <a:t>Minimize the number of variables: ex. Turn age into age-groups</a:t>
            </a:r>
            <a:endParaRPr sz="1400">
              <a:solidFill>
                <a:srgbClr val="1F2328"/>
              </a:solidFill>
              <a:highlight>
                <a:srgbClr val="FFFFFF"/>
              </a:highlight>
              <a:latin typeface="Arial"/>
              <a:ea typeface="Arial"/>
              <a:cs typeface="Arial"/>
              <a:sym typeface="Arial"/>
            </a:endParaRPr>
          </a:p>
          <a:p>
            <a:pPr indent="-317500" lvl="0" marL="457200" rtl="0" algn="l">
              <a:spcBef>
                <a:spcPts val="0"/>
              </a:spcBef>
              <a:spcAft>
                <a:spcPts val="0"/>
              </a:spcAft>
              <a:buClr>
                <a:srgbClr val="1F2328"/>
              </a:buClr>
              <a:buSzPts val="1400"/>
              <a:buFont typeface="Arial"/>
              <a:buAutoNum type="arabicPeriod"/>
            </a:pPr>
            <a:r>
              <a:rPr lang="en" sz="1400">
                <a:solidFill>
                  <a:srgbClr val="1F2328"/>
                </a:solidFill>
                <a:highlight>
                  <a:srgbClr val="FFFFFF"/>
                </a:highlight>
                <a:latin typeface="Arial"/>
                <a:ea typeface="Arial"/>
                <a:cs typeface="Arial"/>
                <a:sym typeface="Arial"/>
              </a:rPr>
              <a:t>Create a website that users could use to filter through state, city, country, etc. for jobs that offer mental health benefits</a:t>
            </a:r>
            <a:endParaRPr sz="1400">
              <a:solidFill>
                <a:srgbClr val="1F2328"/>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6"/>
          <p:cNvSpPr txBox="1"/>
          <p:nvPr>
            <p:ph type="title"/>
          </p:nvPr>
        </p:nvSpPr>
        <p:spPr>
          <a:xfrm>
            <a:off x="1303800" y="727175"/>
            <a:ext cx="7030500" cy="66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we do differently?</a:t>
            </a:r>
            <a:endParaRPr/>
          </a:p>
        </p:txBody>
      </p:sp>
      <p:sp>
        <p:nvSpPr>
          <p:cNvPr id="467" name="Google Shape;467;p36"/>
          <p:cNvSpPr txBox="1"/>
          <p:nvPr>
            <p:ph idx="1" type="body"/>
          </p:nvPr>
        </p:nvSpPr>
        <p:spPr>
          <a:xfrm>
            <a:off x="172600" y="2077075"/>
            <a:ext cx="8802600" cy="25416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AutoNum type="arabicPeriod"/>
            </a:pPr>
            <a:r>
              <a:rPr lang="en" sz="1900"/>
              <a:t>Not use </a:t>
            </a:r>
            <a:r>
              <a:rPr lang="en" sz="1900"/>
              <a:t>survey</a:t>
            </a:r>
            <a:r>
              <a:rPr lang="en" sz="1900"/>
              <a:t> data if possible unless answers are locked to a </a:t>
            </a:r>
            <a:r>
              <a:rPr lang="en" sz="1900"/>
              <a:t>certain</a:t>
            </a:r>
            <a:r>
              <a:rPr lang="en" sz="1900"/>
              <a:t> amount of options</a:t>
            </a:r>
            <a:endParaRPr sz="1900"/>
          </a:p>
          <a:p>
            <a:pPr indent="-349250" lvl="0" marL="457200" rtl="0" algn="l">
              <a:spcBef>
                <a:spcPts val="0"/>
              </a:spcBef>
              <a:spcAft>
                <a:spcPts val="0"/>
              </a:spcAft>
              <a:buSzPts val="1900"/>
              <a:buAutoNum type="arabicPeriod"/>
            </a:pPr>
            <a:r>
              <a:rPr lang="en" sz="1900"/>
              <a:t>Add more data</a:t>
            </a:r>
            <a:endParaRPr sz="1900"/>
          </a:p>
          <a:p>
            <a:pPr indent="-349250" lvl="0" marL="457200" rtl="0" algn="l">
              <a:spcBef>
                <a:spcPts val="0"/>
              </a:spcBef>
              <a:spcAft>
                <a:spcPts val="0"/>
              </a:spcAft>
              <a:buSzPts val="1900"/>
              <a:buAutoNum type="arabicPeriod"/>
            </a:pPr>
            <a:r>
              <a:rPr lang="en" sz="1900"/>
              <a:t>Classify by features by parametric and non-parametric data</a:t>
            </a:r>
            <a:endParaRPr sz="1900"/>
          </a:p>
          <a:p>
            <a:pPr indent="-304800" lvl="1" marL="1371600" rtl="0" algn="l">
              <a:spcBef>
                <a:spcPts val="0"/>
              </a:spcBef>
              <a:spcAft>
                <a:spcPts val="0"/>
              </a:spcAft>
              <a:buSzPts val="1200"/>
              <a:buAutoNum type="alphaLcPeriod"/>
            </a:pPr>
            <a:r>
              <a:rPr lang="en" sz="1900"/>
              <a:t>Identify Skew and </a:t>
            </a:r>
            <a:r>
              <a:rPr lang="en" sz="1900"/>
              <a:t>accommodate</a:t>
            </a:r>
            <a:r>
              <a:rPr lang="en" sz="1200"/>
              <a:t> </a:t>
            </a:r>
            <a:endParaRPr sz="1200"/>
          </a:p>
        </p:txBody>
      </p:sp>
      <p:pic>
        <p:nvPicPr>
          <p:cNvPr id="468" name="Google Shape;468;p36"/>
          <p:cNvPicPr preferRelativeResize="0"/>
          <p:nvPr/>
        </p:nvPicPr>
        <p:blipFill>
          <a:blip r:embed="rId3">
            <a:alphaModFix/>
          </a:blip>
          <a:stretch>
            <a:fillRect/>
          </a:stretch>
        </p:blipFill>
        <p:spPr>
          <a:xfrm>
            <a:off x="7133425" y="3132925"/>
            <a:ext cx="2010574" cy="20105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7"/>
          <p:cNvSpPr txBox="1"/>
          <p:nvPr>
            <p:ph type="title"/>
          </p:nvPr>
        </p:nvSpPr>
        <p:spPr>
          <a:xfrm>
            <a:off x="1269175" y="6974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Q&amp;A</a:t>
            </a:r>
            <a:endParaRPr/>
          </a:p>
        </p:txBody>
      </p:sp>
      <p:pic>
        <p:nvPicPr>
          <p:cNvPr id="474" name="Google Shape;474;p37"/>
          <p:cNvPicPr preferRelativeResize="0"/>
          <p:nvPr/>
        </p:nvPicPr>
        <p:blipFill>
          <a:blip r:embed="rId3">
            <a:alphaModFix/>
          </a:blip>
          <a:stretch>
            <a:fillRect/>
          </a:stretch>
        </p:blipFill>
        <p:spPr>
          <a:xfrm>
            <a:off x="2499579" y="1475175"/>
            <a:ext cx="4032300" cy="2651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5"/>
          <p:cNvSpPr txBox="1"/>
          <p:nvPr>
            <p:ph type="title"/>
          </p:nvPr>
        </p:nvSpPr>
        <p:spPr>
          <a:xfrm>
            <a:off x="1303800" y="732125"/>
            <a:ext cx="70305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Communication Plan</a:t>
            </a:r>
            <a:endParaRPr/>
          </a:p>
        </p:txBody>
      </p:sp>
      <p:sp>
        <p:nvSpPr>
          <p:cNvPr id="297" name="Google Shape;297;p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Slack Group </a:t>
            </a:r>
            <a:endParaRPr sz="1900"/>
          </a:p>
          <a:p>
            <a:pPr indent="-349250" lvl="0" marL="457200" rtl="0" algn="l">
              <a:spcBef>
                <a:spcPts val="0"/>
              </a:spcBef>
              <a:spcAft>
                <a:spcPts val="0"/>
              </a:spcAft>
              <a:buSzPts val="1900"/>
              <a:buChar char="●"/>
            </a:pPr>
            <a:r>
              <a:rPr lang="en" sz="1900"/>
              <a:t>Zoom Meetings during class, and additional meetings outside of class.</a:t>
            </a:r>
            <a:endParaRPr sz="2000"/>
          </a:p>
        </p:txBody>
      </p:sp>
      <p:pic>
        <p:nvPicPr>
          <p:cNvPr id="298" name="Google Shape;298;p15"/>
          <p:cNvPicPr preferRelativeResize="0"/>
          <p:nvPr/>
        </p:nvPicPr>
        <p:blipFill>
          <a:blip r:embed="rId3">
            <a:alphaModFix/>
          </a:blip>
          <a:stretch>
            <a:fillRect/>
          </a:stretch>
        </p:blipFill>
        <p:spPr>
          <a:xfrm>
            <a:off x="0" y="3907025"/>
            <a:ext cx="5495549" cy="1236475"/>
          </a:xfrm>
          <a:prstGeom prst="rect">
            <a:avLst/>
          </a:prstGeom>
          <a:noFill/>
          <a:ln>
            <a:noFill/>
          </a:ln>
        </p:spPr>
      </p:pic>
      <p:pic>
        <p:nvPicPr>
          <p:cNvPr id="299" name="Google Shape;299;p15"/>
          <p:cNvPicPr preferRelativeResize="0"/>
          <p:nvPr/>
        </p:nvPicPr>
        <p:blipFill>
          <a:blip r:embed="rId4">
            <a:alphaModFix/>
          </a:blip>
          <a:stretch>
            <a:fillRect/>
          </a:stretch>
        </p:blipFill>
        <p:spPr>
          <a:xfrm>
            <a:off x="6906978" y="3261203"/>
            <a:ext cx="1818952" cy="1818952"/>
          </a:xfrm>
          <a:prstGeom prst="rect">
            <a:avLst/>
          </a:prstGeom>
          <a:noFill/>
          <a:ln>
            <a:noFill/>
          </a:ln>
        </p:spPr>
      </p:pic>
      <p:pic>
        <p:nvPicPr>
          <p:cNvPr id="300" name="Google Shape;300;p15"/>
          <p:cNvPicPr preferRelativeResize="0"/>
          <p:nvPr/>
        </p:nvPicPr>
        <p:blipFill>
          <a:blip r:embed="rId5">
            <a:alphaModFix/>
          </a:blip>
          <a:stretch>
            <a:fillRect/>
          </a:stretch>
        </p:blipFill>
        <p:spPr>
          <a:xfrm>
            <a:off x="6472475" y="228050"/>
            <a:ext cx="1379300" cy="1379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6"/>
          <p:cNvSpPr txBox="1"/>
          <p:nvPr>
            <p:ph type="title"/>
          </p:nvPr>
        </p:nvSpPr>
        <p:spPr>
          <a:xfrm>
            <a:off x="1264225" y="8112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Part 1 - Project Intro + Data Exploration </a:t>
            </a:r>
            <a:endParaRPr/>
          </a:p>
        </p:txBody>
      </p:sp>
      <p:pic>
        <p:nvPicPr>
          <p:cNvPr id="306" name="Google Shape;306;p16"/>
          <p:cNvPicPr preferRelativeResize="0"/>
          <p:nvPr/>
        </p:nvPicPr>
        <p:blipFill>
          <a:blip r:embed="rId3">
            <a:alphaModFix/>
          </a:blip>
          <a:stretch>
            <a:fillRect/>
          </a:stretch>
        </p:blipFill>
        <p:spPr>
          <a:xfrm>
            <a:off x="2695400" y="1836725"/>
            <a:ext cx="3590551" cy="2345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7"/>
          <p:cNvSpPr txBox="1"/>
          <p:nvPr>
            <p:ph type="title"/>
          </p:nvPr>
        </p:nvSpPr>
        <p:spPr>
          <a:xfrm>
            <a:off x="1279075" y="796400"/>
            <a:ext cx="3557700" cy="65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Statement</a:t>
            </a:r>
            <a:endParaRPr/>
          </a:p>
        </p:txBody>
      </p:sp>
      <p:sp>
        <p:nvSpPr>
          <p:cNvPr id="312" name="Google Shape;312;p17"/>
          <p:cNvSpPr txBox="1"/>
          <p:nvPr>
            <p:ph idx="1" type="body"/>
          </p:nvPr>
        </p:nvSpPr>
        <p:spPr>
          <a:xfrm>
            <a:off x="361025" y="1990050"/>
            <a:ext cx="7973400" cy="2822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1900"/>
              <a:t>The purpose of this analysis is to use Supervised Machine Learning to understand whether or not employers are providing healthcare benefits that includes mental healthcare in the workplace.</a:t>
            </a:r>
            <a:endParaRPr sz="1900"/>
          </a:p>
          <a:p>
            <a:pPr indent="0" lvl="0" marL="0" rtl="0" algn="l">
              <a:lnSpc>
                <a:spcPct val="95000"/>
              </a:lnSpc>
              <a:spcBef>
                <a:spcPts val="1200"/>
              </a:spcBef>
              <a:spcAft>
                <a:spcPts val="0"/>
              </a:spcAft>
              <a:buSzPts val="852"/>
              <a:buNone/>
            </a:pPr>
            <a:r>
              <a:rPr lang="en" sz="1900"/>
              <a:t>Our project would like to examine any relationships between mental health and employment.  The dataset selected was survey data that asked participants to talk about their experiences with healthcare and mental health in the workplace.</a:t>
            </a:r>
            <a:endParaRPr sz="1900"/>
          </a:p>
          <a:p>
            <a:pPr indent="0" lvl="0" marL="0" rtl="0" algn="l">
              <a:lnSpc>
                <a:spcPct val="95000"/>
              </a:lnSpc>
              <a:spcBef>
                <a:spcPts val="1200"/>
              </a:spcBef>
              <a:spcAft>
                <a:spcPts val="1200"/>
              </a:spcAft>
              <a:buSzPts val="852"/>
              <a:buNone/>
            </a:pPr>
            <a:r>
              <a:t/>
            </a:r>
            <a:endParaRPr sz="1240"/>
          </a:p>
        </p:txBody>
      </p:sp>
      <p:pic>
        <p:nvPicPr>
          <p:cNvPr id="313" name="Google Shape;313;p17"/>
          <p:cNvPicPr preferRelativeResize="0"/>
          <p:nvPr/>
        </p:nvPicPr>
        <p:blipFill>
          <a:blip r:embed="rId3">
            <a:alphaModFix/>
          </a:blip>
          <a:stretch>
            <a:fillRect/>
          </a:stretch>
        </p:blipFill>
        <p:spPr>
          <a:xfrm>
            <a:off x="6478273" y="-2"/>
            <a:ext cx="2665722" cy="17768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 Selection</a:t>
            </a:r>
            <a:endParaRPr/>
          </a:p>
        </p:txBody>
      </p:sp>
      <p:sp>
        <p:nvSpPr>
          <p:cNvPr id="319" name="Google Shape;319;p1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0" name="Google Shape;320;p18"/>
          <p:cNvPicPr preferRelativeResize="0"/>
          <p:nvPr/>
        </p:nvPicPr>
        <p:blipFill>
          <a:blip r:embed="rId3">
            <a:alphaModFix/>
          </a:blip>
          <a:stretch>
            <a:fillRect/>
          </a:stretch>
        </p:blipFill>
        <p:spPr>
          <a:xfrm>
            <a:off x="5125713" y="358425"/>
            <a:ext cx="3438525" cy="1333500"/>
          </a:xfrm>
          <a:prstGeom prst="rect">
            <a:avLst/>
          </a:prstGeom>
          <a:noFill/>
          <a:ln>
            <a:noFill/>
          </a:ln>
        </p:spPr>
      </p:pic>
      <p:pic>
        <p:nvPicPr>
          <p:cNvPr id="321" name="Google Shape;321;p18"/>
          <p:cNvPicPr preferRelativeResize="0"/>
          <p:nvPr/>
        </p:nvPicPr>
        <p:blipFill>
          <a:blip r:embed="rId4">
            <a:alphaModFix/>
          </a:blip>
          <a:stretch>
            <a:fillRect/>
          </a:stretch>
        </p:blipFill>
        <p:spPr>
          <a:xfrm>
            <a:off x="424125" y="1820725"/>
            <a:ext cx="8455825" cy="32742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9"/>
          <p:cNvSpPr txBox="1"/>
          <p:nvPr>
            <p:ph type="title"/>
          </p:nvPr>
        </p:nvSpPr>
        <p:spPr>
          <a:xfrm>
            <a:off x="1254300" y="778100"/>
            <a:ext cx="5219700" cy="57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Questions</a:t>
            </a:r>
            <a:endParaRPr sz="2820"/>
          </a:p>
        </p:txBody>
      </p:sp>
      <p:sp>
        <p:nvSpPr>
          <p:cNvPr id="327" name="Google Shape;327;p19"/>
          <p:cNvSpPr txBox="1"/>
          <p:nvPr>
            <p:ph idx="1" type="body"/>
          </p:nvPr>
        </p:nvSpPr>
        <p:spPr>
          <a:xfrm>
            <a:off x="202775" y="1635700"/>
            <a:ext cx="8847900" cy="3241800"/>
          </a:xfrm>
          <a:prstGeom prst="rect">
            <a:avLst/>
          </a:prstGeom>
        </p:spPr>
        <p:txBody>
          <a:bodyPr anchorCtr="0" anchor="t" bIns="91425" lIns="91425" spcFirstLastPara="1" rIns="91425" wrap="square" tIns="91425">
            <a:normAutofit lnSpcReduction="20000"/>
          </a:bodyPr>
          <a:lstStyle/>
          <a:p>
            <a:pPr indent="0" lvl="0" marL="0" rtl="0" algn="l">
              <a:lnSpc>
                <a:spcPct val="85000"/>
              </a:lnSpc>
              <a:spcBef>
                <a:spcPts val="0"/>
              </a:spcBef>
              <a:spcAft>
                <a:spcPts val="0"/>
              </a:spcAft>
              <a:buSzPts val="1018"/>
              <a:buNone/>
            </a:pPr>
            <a:r>
              <a:t/>
            </a:r>
            <a:endParaRPr sz="917">
              <a:highlight>
                <a:srgbClr val="00FF00"/>
              </a:highlight>
            </a:endParaRPr>
          </a:p>
          <a:p>
            <a:pPr indent="0" lvl="0" marL="457200" rtl="0" algn="l">
              <a:lnSpc>
                <a:spcPct val="85000"/>
              </a:lnSpc>
              <a:spcBef>
                <a:spcPts val="1200"/>
              </a:spcBef>
              <a:spcAft>
                <a:spcPts val="0"/>
              </a:spcAft>
              <a:buNone/>
            </a:pPr>
            <a:r>
              <a:rPr lang="en" sz="1925">
                <a:highlight>
                  <a:srgbClr val="00FF00"/>
                </a:highlight>
              </a:rPr>
              <a:t>Does your employer provide healthcare that includes mental health care?</a:t>
            </a:r>
            <a:r>
              <a:rPr lang="en" sz="1925">
                <a:highlight>
                  <a:schemeClr val="accent6"/>
                </a:highlight>
              </a:rPr>
              <a:t> </a:t>
            </a:r>
            <a:endParaRPr sz="1925">
              <a:highlight>
                <a:schemeClr val="accent6"/>
              </a:highlight>
            </a:endParaRPr>
          </a:p>
          <a:p>
            <a:pPr indent="-350889" lvl="0" marL="457200" rtl="0" algn="l">
              <a:lnSpc>
                <a:spcPct val="85000"/>
              </a:lnSpc>
              <a:spcBef>
                <a:spcPts val="1200"/>
              </a:spcBef>
              <a:spcAft>
                <a:spcPts val="0"/>
              </a:spcAft>
              <a:buSzPts val="1926"/>
              <a:buChar char="-"/>
            </a:pPr>
            <a:r>
              <a:rPr lang="en" sz="1925"/>
              <a:t>Does working remotely have a positive or negative impact on one’s employment?</a:t>
            </a:r>
            <a:endParaRPr sz="1925"/>
          </a:p>
          <a:p>
            <a:pPr indent="-350889" lvl="0" marL="457200" rtl="0" algn="l">
              <a:lnSpc>
                <a:spcPct val="85000"/>
              </a:lnSpc>
              <a:spcBef>
                <a:spcPts val="0"/>
              </a:spcBef>
              <a:spcAft>
                <a:spcPts val="0"/>
              </a:spcAft>
              <a:buSzPts val="1926"/>
              <a:buChar char="-"/>
            </a:pPr>
            <a:r>
              <a:rPr lang="en" sz="1925"/>
              <a:t>Do you find it possible to be productive even with mental health restraints?</a:t>
            </a:r>
            <a:endParaRPr sz="1925"/>
          </a:p>
          <a:p>
            <a:pPr indent="-350889" lvl="0" marL="457200" rtl="0" algn="l">
              <a:lnSpc>
                <a:spcPct val="85000"/>
              </a:lnSpc>
              <a:spcBef>
                <a:spcPts val="0"/>
              </a:spcBef>
              <a:spcAft>
                <a:spcPts val="0"/>
              </a:spcAft>
              <a:buSzPts val="1926"/>
              <a:buChar char="-"/>
            </a:pPr>
            <a:r>
              <a:rPr lang="en" sz="1925"/>
              <a:t>Do you find your employer is supportive of you and your mental health needs?</a:t>
            </a:r>
            <a:endParaRPr sz="1925"/>
          </a:p>
          <a:p>
            <a:pPr indent="-350889" lvl="0" marL="457200" rtl="0" algn="l">
              <a:lnSpc>
                <a:spcPct val="85000"/>
              </a:lnSpc>
              <a:spcBef>
                <a:spcPts val="0"/>
              </a:spcBef>
              <a:spcAft>
                <a:spcPts val="0"/>
              </a:spcAft>
              <a:buSzPts val="1926"/>
              <a:buChar char="-"/>
            </a:pPr>
            <a:r>
              <a:rPr lang="en" sz="1925"/>
              <a:t>Does having a mental health disorder have negative consequences in the workforce?</a:t>
            </a:r>
            <a:endParaRPr sz="1925"/>
          </a:p>
          <a:p>
            <a:pPr indent="-350889" lvl="0" marL="457200" rtl="0" algn="l">
              <a:lnSpc>
                <a:spcPct val="85000"/>
              </a:lnSpc>
              <a:spcBef>
                <a:spcPts val="0"/>
              </a:spcBef>
              <a:spcAft>
                <a:spcPts val="0"/>
              </a:spcAft>
              <a:buSzPts val="1926"/>
              <a:buChar char="-"/>
            </a:pPr>
            <a:r>
              <a:rPr lang="en" sz="1925"/>
              <a:t>Do companies support employees’ mental health when working from home?</a:t>
            </a:r>
            <a:endParaRPr sz="1925"/>
          </a:p>
          <a:p>
            <a:pPr indent="-350889" lvl="0" marL="457200" rtl="0" algn="l">
              <a:lnSpc>
                <a:spcPct val="85000"/>
              </a:lnSpc>
              <a:spcBef>
                <a:spcPts val="0"/>
              </a:spcBef>
              <a:spcAft>
                <a:spcPts val="0"/>
              </a:spcAft>
              <a:buSzPts val="1926"/>
              <a:buChar char="-"/>
            </a:pPr>
            <a:r>
              <a:rPr lang="en" sz="1925"/>
              <a:t>Do all self-employed people work from home?</a:t>
            </a:r>
            <a:endParaRPr sz="1925"/>
          </a:p>
          <a:p>
            <a:pPr indent="-325489" lvl="0" marL="457200" rtl="0" algn="l">
              <a:lnSpc>
                <a:spcPct val="85000"/>
              </a:lnSpc>
              <a:spcBef>
                <a:spcPts val="0"/>
              </a:spcBef>
              <a:spcAft>
                <a:spcPts val="0"/>
              </a:spcAft>
              <a:buSzPts val="1526"/>
              <a:buChar char="-"/>
            </a:pPr>
            <a:r>
              <a:rPr lang="en" sz="1925"/>
              <a:t>Do companies foster an environment to speak openly about mental health disorders?</a:t>
            </a:r>
            <a:r>
              <a:rPr lang="en" sz="1525"/>
              <a:t> </a:t>
            </a:r>
            <a:endParaRPr sz="1525">
              <a:highlight>
                <a:srgbClr val="FFFF00"/>
              </a:highlight>
            </a:endParaRPr>
          </a:p>
        </p:txBody>
      </p:sp>
      <p:pic>
        <p:nvPicPr>
          <p:cNvPr id="328" name="Google Shape;328;p19"/>
          <p:cNvPicPr preferRelativeResize="0"/>
          <p:nvPr/>
        </p:nvPicPr>
        <p:blipFill>
          <a:blip r:embed="rId3">
            <a:alphaModFix/>
          </a:blip>
          <a:stretch>
            <a:fillRect/>
          </a:stretch>
        </p:blipFill>
        <p:spPr>
          <a:xfrm>
            <a:off x="6972523" y="0"/>
            <a:ext cx="2171474" cy="14483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0"/>
          <p:cNvSpPr txBox="1"/>
          <p:nvPr>
            <p:ph type="title"/>
          </p:nvPr>
        </p:nvSpPr>
        <p:spPr>
          <a:xfrm>
            <a:off x="1303800" y="687600"/>
            <a:ext cx="30831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Exploration</a:t>
            </a:r>
            <a:endParaRPr/>
          </a:p>
        </p:txBody>
      </p:sp>
      <p:pic>
        <p:nvPicPr>
          <p:cNvPr id="334" name="Google Shape;334;p20"/>
          <p:cNvPicPr preferRelativeResize="0"/>
          <p:nvPr/>
        </p:nvPicPr>
        <p:blipFill>
          <a:blip r:embed="rId3">
            <a:alphaModFix/>
          </a:blip>
          <a:stretch>
            <a:fillRect/>
          </a:stretch>
        </p:blipFill>
        <p:spPr>
          <a:xfrm>
            <a:off x="4178925" y="1202775"/>
            <a:ext cx="4354187" cy="3879625"/>
          </a:xfrm>
          <a:prstGeom prst="rect">
            <a:avLst/>
          </a:prstGeom>
          <a:noFill/>
          <a:ln>
            <a:noFill/>
          </a:ln>
        </p:spPr>
      </p:pic>
      <p:pic>
        <p:nvPicPr>
          <p:cNvPr id="335" name="Google Shape;335;p20"/>
          <p:cNvPicPr preferRelativeResize="0"/>
          <p:nvPr/>
        </p:nvPicPr>
        <p:blipFill>
          <a:blip r:embed="rId4">
            <a:alphaModFix/>
          </a:blip>
          <a:stretch>
            <a:fillRect/>
          </a:stretch>
        </p:blipFill>
        <p:spPr>
          <a:xfrm>
            <a:off x="236300" y="1475200"/>
            <a:ext cx="3942626" cy="3463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1"/>
          <p:cNvSpPr txBox="1"/>
          <p:nvPr>
            <p:ph type="title"/>
          </p:nvPr>
        </p:nvSpPr>
        <p:spPr>
          <a:xfrm>
            <a:off x="1229225" y="853225"/>
            <a:ext cx="6804600" cy="699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a:latin typeface="Nunito"/>
                <a:ea typeface="Nunito"/>
                <a:cs typeface="Nunito"/>
                <a:sym typeface="Nunito"/>
              </a:rPr>
              <a:t>Feature Engineering</a:t>
            </a:r>
            <a:endParaRPr/>
          </a:p>
        </p:txBody>
      </p:sp>
      <p:sp>
        <p:nvSpPr>
          <p:cNvPr id="341" name="Google Shape;341;p21"/>
          <p:cNvSpPr txBox="1"/>
          <p:nvPr>
            <p:ph idx="1" type="body"/>
          </p:nvPr>
        </p:nvSpPr>
        <p:spPr>
          <a:xfrm>
            <a:off x="984900" y="2305900"/>
            <a:ext cx="6641400" cy="14565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3496"/>
              <a:t>When choosing features we had columns with:</a:t>
            </a:r>
            <a:endParaRPr sz="3496"/>
          </a:p>
          <a:p>
            <a:pPr indent="-350723" lvl="0" marL="457200" rtl="0" algn="l">
              <a:spcBef>
                <a:spcPts val="1200"/>
              </a:spcBef>
              <a:spcAft>
                <a:spcPts val="0"/>
              </a:spcAft>
              <a:buSzPct val="100000"/>
              <a:buChar char="-"/>
            </a:pPr>
            <a:r>
              <a:rPr lang="en" sz="3496"/>
              <a:t>Categorical Features</a:t>
            </a:r>
            <a:endParaRPr sz="2746"/>
          </a:p>
          <a:p>
            <a:pPr indent="-350723" lvl="0" marL="457200" rtl="0" algn="l">
              <a:spcBef>
                <a:spcPts val="0"/>
              </a:spcBef>
              <a:spcAft>
                <a:spcPts val="0"/>
              </a:spcAft>
              <a:buSzPct val="100000"/>
              <a:buChar char="-"/>
            </a:pPr>
            <a:r>
              <a:rPr lang="en" sz="3496"/>
              <a:t>Multiple missing values</a:t>
            </a:r>
            <a:endParaRPr sz="3496"/>
          </a:p>
          <a:p>
            <a:pPr indent="0" lvl="0" marL="0" rtl="0" algn="l">
              <a:spcBef>
                <a:spcPts val="1200"/>
              </a:spcBef>
              <a:spcAft>
                <a:spcPts val="1200"/>
              </a:spcAft>
              <a:buNone/>
            </a:pPr>
            <a:r>
              <a:t/>
            </a:r>
            <a:endParaRPr/>
          </a:p>
        </p:txBody>
      </p:sp>
      <p:pic>
        <p:nvPicPr>
          <p:cNvPr id="342" name="Google Shape;342;p21"/>
          <p:cNvPicPr preferRelativeResize="0"/>
          <p:nvPr/>
        </p:nvPicPr>
        <p:blipFill>
          <a:blip r:embed="rId3">
            <a:alphaModFix/>
          </a:blip>
          <a:stretch>
            <a:fillRect/>
          </a:stretch>
        </p:blipFill>
        <p:spPr>
          <a:xfrm>
            <a:off x="4925350" y="275575"/>
            <a:ext cx="3327325" cy="1663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